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Poppins Semi-Bold" charset="1" panose="00000700000000000000"/>
      <p:regular r:id="rId27"/>
    </p:embeddedFont>
    <p:embeddedFont>
      <p:font typeface="Helios Bold" charset="1" panose="020B0704020202020204"/>
      <p:regular r:id="rId28"/>
    </p:embeddedFont>
    <p:embeddedFont>
      <p:font typeface="Formula Bold" charset="1" panose="00000300000000000000"/>
      <p:regular r:id="rId29"/>
    </p:embeddedFont>
    <p:embeddedFont>
      <p:font typeface="Alex Brush" charset="1" panose="00000000000000000000"/>
      <p:regular r:id="rId30"/>
    </p:embeddedFont>
    <p:embeddedFont>
      <p:font typeface="Neue Einstellung Medium" charset="1" panose="00000600000000000000"/>
      <p:regular r:id="rId31"/>
    </p:embeddedFont>
    <p:embeddedFont>
      <p:font typeface="Literata Bold" charset="1" panose="00000000000000000000"/>
      <p:regular r:id="rId32"/>
    </p:embeddedFont>
    <p:embeddedFont>
      <p:font typeface="Helvetica World Bold" charset="1" panose="020B0800040000020004"/>
      <p:regular r:id="rId33"/>
    </p:embeddedFont>
    <p:embeddedFont>
      <p:font typeface="Open Sauce" charset="1" panose="00000500000000000000"/>
      <p:regular r:id="rId34"/>
    </p:embeddedFont>
    <p:embeddedFont>
      <p:font typeface="Helvetica World" charset="1" panose="020B0500040000020004"/>
      <p:regular r:id="rId35"/>
    </p:embeddedFont>
    <p:embeddedFont>
      <p:font typeface="Open Sauce Bold" charset="1" panose="00000800000000000000"/>
      <p:regular r:id="rId36"/>
    </p:embeddedFont>
    <p:embeddedFont>
      <p:font typeface="Rosario" charset="1" panose="02000503040000020003"/>
      <p:regular r:id="rId37"/>
    </p:embeddedFont>
    <p:embeddedFont>
      <p:font typeface="Gilroy" charset="1" panose="00000500000000000000"/>
      <p:regular r:id="rId38"/>
    </p:embeddedFont>
    <p:embeddedFont>
      <p:font typeface="Open Sans Bold" charset="1" panose="00000000000000000000"/>
      <p:regular r:id="rId39"/>
    </p:embeddedFont>
    <p:embeddedFont>
      <p:font typeface="Open Sauce Italics" charset="1" panose="00000500000000000000"/>
      <p:regular r:id="rId40"/>
    </p:embeddedFont>
    <p:embeddedFont>
      <p:font typeface="Open Sauce Bold Italics" charset="1" panose="00000800000000000000"/>
      <p:regular r:id="rId41"/>
    </p:embeddedFont>
    <p:embeddedFont>
      <p:font typeface="Helvetica World Bold Italics" charset="1" panose="020B0800040000090004"/>
      <p:regular r:id="rId42"/>
    </p:embeddedFont>
    <p:embeddedFont>
      <p:font typeface="Poppins" charset="1" panose="00000500000000000000"/>
      <p:regular r:id="rId43"/>
    </p:embeddedFont>
    <p:embeddedFont>
      <p:font typeface="Helvetica World Italics" charset="1" panose="020B05000400000900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3.jpeg" Type="http://schemas.openxmlformats.org/officeDocument/2006/relationships/image"/><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23.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2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58.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6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4.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3298615" y="9264707"/>
            <a:ext cx="3086100" cy="3390547"/>
            <a:chOff x="0" y="0"/>
            <a:chExt cx="812800" cy="892984"/>
          </a:xfrm>
        </p:grpSpPr>
        <p:sp>
          <p:nvSpPr>
            <p:cNvPr name="Freeform 3" id="3"/>
            <p:cNvSpPr/>
            <p:nvPr/>
          </p:nvSpPr>
          <p:spPr>
            <a:xfrm flipH="false" flipV="false" rot="0">
              <a:off x="0" y="0"/>
              <a:ext cx="812800" cy="892984"/>
            </a:xfrm>
            <a:custGeom>
              <a:avLst/>
              <a:gdLst/>
              <a:ahLst/>
              <a:cxnLst/>
              <a:rect r="r" b="b" t="t" l="l"/>
              <a:pathLst>
                <a:path h="892984" w="812800">
                  <a:moveTo>
                    <a:pt x="0" y="0"/>
                  </a:moveTo>
                  <a:lnTo>
                    <a:pt x="812800" y="0"/>
                  </a:lnTo>
                  <a:lnTo>
                    <a:pt x="812800" y="892984"/>
                  </a:lnTo>
                  <a:lnTo>
                    <a:pt x="0" y="892984"/>
                  </a:lnTo>
                  <a:close/>
                </a:path>
              </a:pathLst>
            </a:custGeom>
            <a:solidFill>
              <a:srgbClr val="1C5739"/>
            </a:solidFill>
          </p:spPr>
        </p:sp>
        <p:sp>
          <p:nvSpPr>
            <p:cNvPr name="TextBox 4" id="4"/>
            <p:cNvSpPr txBox="true"/>
            <p:nvPr/>
          </p:nvSpPr>
          <p:spPr>
            <a:xfrm>
              <a:off x="0" y="-19050"/>
              <a:ext cx="812800" cy="912034"/>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189673" y="3877872"/>
            <a:ext cx="110236" cy="2818996"/>
            <a:chOff x="0" y="0"/>
            <a:chExt cx="26312" cy="672855"/>
          </a:xfrm>
        </p:grpSpPr>
        <p:sp>
          <p:nvSpPr>
            <p:cNvPr name="Freeform 9" id="9"/>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0" id="10"/>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3015996"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401982" y="1125767"/>
            <a:ext cx="4964514" cy="8138939"/>
          </a:xfrm>
          <a:custGeom>
            <a:avLst/>
            <a:gdLst/>
            <a:ahLst/>
            <a:cxnLst/>
            <a:rect r="r" b="b" t="t" l="l"/>
            <a:pathLst>
              <a:path h="8138939" w="4964514">
                <a:moveTo>
                  <a:pt x="0" y="0"/>
                </a:moveTo>
                <a:lnTo>
                  <a:pt x="4964515" y="0"/>
                </a:lnTo>
                <a:lnTo>
                  <a:pt x="4964515" y="8138940"/>
                </a:lnTo>
                <a:lnTo>
                  <a:pt x="0" y="8138940"/>
                </a:lnTo>
                <a:lnTo>
                  <a:pt x="0" y="0"/>
                </a:lnTo>
                <a:close/>
              </a:path>
            </a:pathLst>
          </a:custGeom>
          <a:blipFill>
            <a:blip r:embed="rId4"/>
            <a:stretch>
              <a:fillRect l="-11305" t="-7633" r="-7717" b="-20015"/>
            </a:stretch>
          </a:blipFill>
        </p:spPr>
      </p:sp>
      <p:sp>
        <p:nvSpPr>
          <p:cNvPr name="TextBox 13" id="13"/>
          <p:cNvSpPr txBox="true"/>
          <p:nvPr/>
        </p:nvSpPr>
        <p:spPr>
          <a:xfrm rot="0">
            <a:off x="2029422" y="3685760"/>
            <a:ext cx="9487941" cy="2412051"/>
          </a:xfrm>
          <a:prstGeom prst="rect">
            <a:avLst/>
          </a:prstGeom>
        </p:spPr>
        <p:txBody>
          <a:bodyPr anchor="t" rtlCol="false" tIns="0" lIns="0" bIns="0" rIns="0">
            <a:spAutoFit/>
          </a:bodyPr>
          <a:lstStyle/>
          <a:p>
            <a:pPr algn="l" marL="0" indent="0" lvl="0">
              <a:lnSpc>
                <a:spcPts val="9413"/>
              </a:lnSpc>
            </a:pPr>
            <a:r>
              <a:rPr lang="en-US" b="true" sz="6921" spc="34">
                <a:solidFill>
                  <a:srgbClr val="1C5739"/>
                </a:solidFill>
                <a:latin typeface="Poppins Semi-Bold"/>
                <a:ea typeface="Poppins Semi-Bold"/>
                <a:cs typeface="Poppins Semi-Bold"/>
                <a:sym typeface="Poppins Semi-Bold"/>
              </a:rPr>
              <a:t>Indigenous People’s Rights Indicators </a:t>
            </a:r>
          </a:p>
        </p:txBody>
      </p:sp>
      <p:grpSp>
        <p:nvGrpSpPr>
          <p:cNvPr name="Group 14" id="14"/>
          <p:cNvGrpSpPr/>
          <p:nvPr/>
        </p:nvGrpSpPr>
        <p:grpSpPr>
          <a:xfrm rot="0">
            <a:off x="13298615" y="-992625"/>
            <a:ext cx="3086100" cy="2021325"/>
            <a:chOff x="0" y="0"/>
            <a:chExt cx="812800" cy="532365"/>
          </a:xfrm>
        </p:grpSpPr>
        <p:sp>
          <p:nvSpPr>
            <p:cNvPr name="Freeform 15" id="15"/>
            <p:cNvSpPr/>
            <p:nvPr/>
          </p:nvSpPr>
          <p:spPr>
            <a:xfrm flipH="false" flipV="false" rot="0">
              <a:off x="0" y="0"/>
              <a:ext cx="812800" cy="532365"/>
            </a:xfrm>
            <a:custGeom>
              <a:avLst/>
              <a:gdLst/>
              <a:ahLst/>
              <a:cxnLst/>
              <a:rect r="r" b="b" t="t" l="l"/>
              <a:pathLst>
                <a:path h="532365" w="812800">
                  <a:moveTo>
                    <a:pt x="0" y="0"/>
                  </a:moveTo>
                  <a:lnTo>
                    <a:pt x="812800" y="0"/>
                  </a:lnTo>
                  <a:lnTo>
                    <a:pt x="812800" y="532365"/>
                  </a:lnTo>
                  <a:lnTo>
                    <a:pt x="0" y="532365"/>
                  </a:lnTo>
                  <a:close/>
                </a:path>
              </a:pathLst>
            </a:custGeom>
            <a:solidFill>
              <a:srgbClr val="1C5739"/>
            </a:solidFill>
          </p:spPr>
        </p:sp>
        <p:sp>
          <p:nvSpPr>
            <p:cNvPr name="TextBox 16" id="16"/>
            <p:cNvSpPr txBox="true"/>
            <p:nvPr/>
          </p:nvSpPr>
          <p:spPr>
            <a:xfrm>
              <a:off x="0" y="-19050"/>
              <a:ext cx="812800" cy="551415"/>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2029422" y="301765"/>
            <a:ext cx="1899544" cy="2251311"/>
          </a:xfrm>
          <a:custGeom>
            <a:avLst/>
            <a:gdLst/>
            <a:ahLst/>
            <a:cxnLst/>
            <a:rect r="r" b="b" t="t" l="l"/>
            <a:pathLst>
              <a:path h="2251311" w="1899544">
                <a:moveTo>
                  <a:pt x="0" y="0"/>
                </a:moveTo>
                <a:lnTo>
                  <a:pt x="1899544" y="0"/>
                </a:lnTo>
                <a:lnTo>
                  <a:pt x="1899544" y="2251311"/>
                </a:lnTo>
                <a:lnTo>
                  <a:pt x="0" y="2251311"/>
                </a:lnTo>
                <a:lnTo>
                  <a:pt x="0" y="0"/>
                </a:lnTo>
                <a:close/>
              </a:path>
            </a:pathLst>
          </a:custGeom>
          <a:blipFill>
            <a:blip r:embed="rId5"/>
            <a:stretch>
              <a:fillRect l="0" t="0" r="0" b="0"/>
            </a:stretch>
          </a:blipFill>
        </p:spPr>
      </p:sp>
      <p:sp>
        <p:nvSpPr>
          <p:cNvPr name="AutoShape 18" id="18"/>
          <p:cNvSpPr/>
          <p:nvPr/>
        </p:nvSpPr>
        <p:spPr>
          <a:xfrm>
            <a:off x="2029422" y="6550474"/>
            <a:ext cx="8384422" cy="0"/>
          </a:xfrm>
          <a:prstGeom prst="line">
            <a:avLst/>
          </a:prstGeom>
          <a:ln cap="flat" w="104775">
            <a:solidFill>
              <a:srgbClr val="040506"/>
            </a:solidFill>
            <a:prstDash val="solid"/>
            <a:headEnd type="none" len="sm" w="sm"/>
            <a:tailEnd type="none" len="sm" w="sm"/>
          </a:ln>
        </p:spPr>
      </p:sp>
      <p:sp>
        <p:nvSpPr>
          <p:cNvPr name="TextBox 19" id="19"/>
          <p:cNvSpPr txBox="true"/>
          <p:nvPr/>
        </p:nvSpPr>
        <p:spPr>
          <a:xfrm rot="0">
            <a:off x="2029422" y="6974336"/>
            <a:ext cx="7767627" cy="467995"/>
          </a:xfrm>
          <a:prstGeom prst="rect">
            <a:avLst/>
          </a:prstGeom>
        </p:spPr>
        <p:txBody>
          <a:bodyPr anchor="t" rtlCol="false" tIns="0" lIns="0" bIns="0" rIns="0">
            <a:spAutoFit/>
          </a:bodyPr>
          <a:lstStyle/>
          <a:p>
            <a:pPr algn="l" marL="0" indent="0" lvl="0">
              <a:lnSpc>
                <a:spcPts val="3770"/>
              </a:lnSpc>
            </a:pPr>
            <a:r>
              <a:rPr lang="en-US" b="true" sz="2900">
                <a:solidFill>
                  <a:srgbClr val="1C5739"/>
                </a:solidFill>
                <a:latin typeface="Helios Bold"/>
                <a:ea typeface="Helios Bold"/>
                <a:cs typeface="Helios Bold"/>
                <a:sym typeface="Helios Bold"/>
              </a:rPr>
              <a:t>Ethical Finance </a:t>
            </a:r>
            <a:r>
              <a:rPr lang="en-US" b="true" sz="2900">
                <a:solidFill>
                  <a:srgbClr val="1C5739"/>
                </a:solidFill>
                <a:latin typeface="Helios Bold"/>
                <a:ea typeface="Helios Bold"/>
                <a:cs typeface="Helios Bold"/>
                <a:sym typeface="Helios Bold"/>
              </a:rPr>
              <a:t>| Group 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1095769" y="923925"/>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19050" y="181215"/>
            <a:ext cx="9315154" cy="1087841"/>
            <a:chOff x="0" y="0"/>
            <a:chExt cx="2453374" cy="286509"/>
          </a:xfrm>
        </p:grpSpPr>
        <p:sp>
          <p:nvSpPr>
            <p:cNvPr name="Freeform 4" id="4"/>
            <p:cNvSpPr/>
            <p:nvPr/>
          </p:nvSpPr>
          <p:spPr>
            <a:xfrm flipH="false" flipV="false" rot="0">
              <a:off x="0" y="0"/>
              <a:ext cx="2453374" cy="286509"/>
            </a:xfrm>
            <a:custGeom>
              <a:avLst/>
              <a:gdLst/>
              <a:ahLst/>
              <a:cxnLst/>
              <a:rect r="r" b="b" t="t" l="l"/>
              <a:pathLst>
                <a:path h="286509" w="2453374">
                  <a:moveTo>
                    <a:pt x="0" y="0"/>
                  </a:moveTo>
                  <a:lnTo>
                    <a:pt x="2453374" y="0"/>
                  </a:lnTo>
                  <a:lnTo>
                    <a:pt x="2453374" y="286509"/>
                  </a:lnTo>
                  <a:lnTo>
                    <a:pt x="0" y="286509"/>
                  </a:lnTo>
                  <a:close/>
                </a:path>
              </a:pathLst>
            </a:custGeom>
            <a:solidFill>
              <a:srgbClr val="1C5739"/>
            </a:solidFill>
          </p:spPr>
        </p:sp>
        <p:sp>
          <p:nvSpPr>
            <p:cNvPr name="TextBox 5" id="5"/>
            <p:cNvSpPr txBox="true"/>
            <p:nvPr/>
          </p:nvSpPr>
          <p:spPr>
            <a:xfrm>
              <a:off x="0" y="-38100"/>
              <a:ext cx="2453374" cy="324609"/>
            </a:xfrm>
            <a:prstGeom prst="rect">
              <a:avLst/>
            </a:prstGeom>
          </p:spPr>
          <p:txBody>
            <a:bodyPr anchor="ctr" rtlCol="false" tIns="50800" lIns="50800" bIns="50800" rIns="50800"/>
            <a:lstStyle/>
            <a:p>
              <a:pPr algn="ctr">
                <a:lnSpc>
                  <a:spcPts val="4939"/>
                </a:lnSpc>
              </a:pPr>
              <a:r>
                <a:rPr lang="en-US" b="true" sz="3799" spc="239">
                  <a:solidFill>
                    <a:srgbClr val="FFFFFF"/>
                  </a:solidFill>
                  <a:latin typeface="Helvetica World Bold"/>
                  <a:ea typeface="Helvetica World Bold"/>
                  <a:cs typeface="Helvetica World Bold"/>
                  <a:sym typeface="Helvetica World Bold"/>
                </a:rPr>
                <a:t>Academic Critique &amp; Value Case</a:t>
              </a:r>
            </a:p>
          </p:txBody>
        </p:sp>
      </p:grpSp>
      <p:sp>
        <p:nvSpPr>
          <p:cNvPr name="Freeform 6" id="6"/>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44183" y="1750067"/>
            <a:ext cx="13948286" cy="463168"/>
          </a:xfrm>
          <a:prstGeom prst="rect">
            <a:avLst/>
          </a:prstGeom>
        </p:spPr>
        <p:txBody>
          <a:bodyPr anchor="t" rtlCol="false" tIns="0" lIns="0" bIns="0" rIns="0">
            <a:spAutoFit/>
          </a:bodyPr>
          <a:lstStyle/>
          <a:p>
            <a:pPr algn="l">
              <a:lnSpc>
                <a:spcPts val="3167"/>
              </a:lnSpc>
            </a:pPr>
            <a:r>
              <a:rPr lang="en-US" sz="3199" b="true">
                <a:solidFill>
                  <a:srgbClr val="000000"/>
                </a:solidFill>
                <a:latin typeface="Helvetica World Bold"/>
                <a:ea typeface="Helvetica World Bold"/>
                <a:cs typeface="Helvetica World Bold"/>
                <a:sym typeface="Helvetica World Bold"/>
              </a:rPr>
              <a:t>Strategic Framing – Ethical, Regulatory, and Market Alignment</a:t>
            </a:r>
          </a:p>
        </p:txBody>
      </p:sp>
      <p:sp>
        <p:nvSpPr>
          <p:cNvPr name="TextBox 8" id="8"/>
          <p:cNvSpPr txBox="true"/>
          <p:nvPr/>
        </p:nvSpPr>
        <p:spPr>
          <a:xfrm rot="0">
            <a:off x="1342935" y="3322530"/>
            <a:ext cx="12422614" cy="881761"/>
          </a:xfrm>
          <a:prstGeom prst="rect">
            <a:avLst/>
          </a:prstGeom>
        </p:spPr>
        <p:txBody>
          <a:bodyPr anchor="t" rtlCol="false" tIns="0" lIns="0" bIns="0" rIns="0">
            <a:spAutoFit/>
          </a:bodyPr>
          <a:lstStyle/>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Can we universalize a world where banks ignore Indigenous rights? Likely not.</a:t>
            </a:r>
          </a:p>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Deontological framing strengthens support: Rights are not just trade-offs.</a:t>
            </a:r>
          </a:p>
        </p:txBody>
      </p:sp>
      <p:grpSp>
        <p:nvGrpSpPr>
          <p:cNvPr name="Group 9" id="9"/>
          <p:cNvGrpSpPr/>
          <p:nvPr/>
        </p:nvGrpSpPr>
        <p:grpSpPr>
          <a:xfrm rot="0">
            <a:off x="644183" y="2691401"/>
            <a:ext cx="698753" cy="606678"/>
            <a:chOff x="0" y="0"/>
            <a:chExt cx="184034" cy="159784"/>
          </a:xfrm>
        </p:grpSpPr>
        <p:sp>
          <p:nvSpPr>
            <p:cNvPr name="Freeform 10" id="1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11" id="1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12" id="12"/>
          <p:cNvSpPr txBox="true"/>
          <p:nvPr/>
        </p:nvSpPr>
        <p:spPr>
          <a:xfrm rot="0">
            <a:off x="1564632" y="2739026"/>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Kantian Ethics &amp; Universality</a:t>
            </a:r>
          </a:p>
          <a:p>
            <a:pPr algn="l">
              <a:lnSpc>
                <a:spcPts val="2969"/>
              </a:lnSpc>
            </a:pPr>
          </a:p>
        </p:txBody>
      </p:sp>
      <p:grpSp>
        <p:nvGrpSpPr>
          <p:cNvPr name="Group 13" id="13"/>
          <p:cNvGrpSpPr/>
          <p:nvPr/>
        </p:nvGrpSpPr>
        <p:grpSpPr>
          <a:xfrm rot="-5400000">
            <a:off x="15818258" y="-1115607"/>
            <a:ext cx="2962928" cy="935794"/>
            <a:chOff x="0" y="0"/>
            <a:chExt cx="780360" cy="246464"/>
          </a:xfrm>
        </p:grpSpPr>
        <p:sp>
          <p:nvSpPr>
            <p:cNvPr name="Freeform 14" id="14"/>
            <p:cNvSpPr/>
            <p:nvPr/>
          </p:nvSpPr>
          <p:spPr>
            <a:xfrm flipH="false" flipV="false" rot="0">
              <a:off x="0" y="0"/>
              <a:ext cx="780360" cy="246464"/>
            </a:xfrm>
            <a:custGeom>
              <a:avLst/>
              <a:gdLst/>
              <a:ahLst/>
              <a:cxnLst/>
              <a:rect r="r" b="b" t="t" l="l"/>
              <a:pathLst>
                <a:path h="246464" w="780360">
                  <a:moveTo>
                    <a:pt x="0" y="0"/>
                  </a:moveTo>
                  <a:lnTo>
                    <a:pt x="780360" y="0"/>
                  </a:lnTo>
                  <a:lnTo>
                    <a:pt x="780360" y="246464"/>
                  </a:lnTo>
                  <a:lnTo>
                    <a:pt x="0" y="246464"/>
                  </a:lnTo>
                  <a:close/>
                </a:path>
              </a:pathLst>
            </a:custGeom>
            <a:solidFill>
              <a:srgbClr val="F6D9A6"/>
            </a:solidFill>
          </p:spPr>
        </p:sp>
        <p:sp>
          <p:nvSpPr>
            <p:cNvPr name="TextBox 15" id="15"/>
            <p:cNvSpPr txBox="true"/>
            <p:nvPr/>
          </p:nvSpPr>
          <p:spPr>
            <a:xfrm>
              <a:off x="0" y="-38100"/>
              <a:ext cx="780360" cy="284564"/>
            </a:xfrm>
            <a:prstGeom prst="rect">
              <a:avLst/>
            </a:prstGeom>
          </p:spPr>
          <p:txBody>
            <a:bodyPr anchor="ctr" rtlCol="false" tIns="50800" lIns="50800" bIns="50800" rIns="50800"/>
            <a:lstStyle/>
            <a:p>
              <a:pPr algn="ctr">
                <a:lnSpc>
                  <a:spcPts val="3231"/>
                </a:lnSpc>
              </a:pPr>
            </a:p>
          </p:txBody>
        </p:sp>
      </p:grpSp>
      <p:sp>
        <p:nvSpPr>
          <p:cNvPr name="TextBox 16" id="16"/>
          <p:cNvSpPr txBox="true"/>
          <p:nvPr/>
        </p:nvSpPr>
        <p:spPr>
          <a:xfrm rot="0">
            <a:off x="850393" y="2727977"/>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1</a:t>
            </a:r>
          </a:p>
        </p:txBody>
      </p:sp>
      <p:sp>
        <p:nvSpPr>
          <p:cNvPr name="TextBox 17" id="17"/>
          <p:cNvSpPr txBox="true"/>
          <p:nvPr/>
        </p:nvSpPr>
        <p:spPr>
          <a:xfrm rot="0">
            <a:off x="1284446" y="5280617"/>
            <a:ext cx="13358733" cy="881761"/>
          </a:xfrm>
          <a:prstGeom prst="rect">
            <a:avLst/>
          </a:prstGeom>
        </p:spPr>
        <p:txBody>
          <a:bodyPr anchor="t" rtlCol="false" tIns="0" lIns="0" bIns="0" rIns="0">
            <a:spAutoFit/>
          </a:bodyPr>
          <a:lstStyle/>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Proposal 7 asks JPM to assess effectiveness, not just existence, of Indigenous rights frameworks.</a:t>
            </a:r>
          </a:p>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Preempts greenwashing-like ESG risk: performance gaps will be exposed otherwise.</a:t>
            </a:r>
          </a:p>
        </p:txBody>
      </p:sp>
      <p:sp>
        <p:nvSpPr>
          <p:cNvPr name="TextBox 18" id="18"/>
          <p:cNvSpPr txBox="true"/>
          <p:nvPr/>
        </p:nvSpPr>
        <p:spPr>
          <a:xfrm rot="0">
            <a:off x="1532956" y="4728167"/>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Auditability = Accountability</a:t>
            </a:r>
          </a:p>
          <a:p>
            <a:pPr algn="l">
              <a:lnSpc>
                <a:spcPts val="2969"/>
              </a:lnSpc>
            </a:pPr>
          </a:p>
        </p:txBody>
      </p:sp>
      <p:grpSp>
        <p:nvGrpSpPr>
          <p:cNvPr name="Group 19" id="19"/>
          <p:cNvGrpSpPr/>
          <p:nvPr/>
        </p:nvGrpSpPr>
        <p:grpSpPr>
          <a:xfrm rot="0">
            <a:off x="652369" y="4759663"/>
            <a:ext cx="698753" cy="606678"/>
            <a:chOff x="0" y="0"/>
            <a:chExt cx="184034" cy="159784"/>
          </a:xfrm>
        </p:grpSpPr>
        <p:sp>
          <p:nvSpPr>
            <p:cNvPr name="Freeform 20" id="2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1" id="2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2" id="22"/>
          <p:cNvSpPr txBox="true"/>
          <p:nvPr/>
        </p:nvSpPr>
        <p:spPr>
          <a:xfrm rot="0">
            <a:off x="897971" y="4818717"/>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sp>
        <p:nvSpPr>
          <p:cNvPr name="TextBox 23" id="23"/>
          <p:cNvSpPr txBox="true"/>
          <p:nvPr/>
        </p:nvSpPr>
        <p:spPr>
          <a:xfrm rot="0">
            <a:off x="1541792" y="6867228"/>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Regulatory &amp; Market Fit</a:t>
            </a:r>
          </a:p>
          <a:p>
            <a:pPr algn="l">
              <a:lnSpc>
                <a:spcPts val="2969"/>
              </a:lnSpc>
            </a:pPr>
          </a:p>
        </p:txBody>
      </p:sp>
      <p:grpSp>
        <p:nvGrpSpPr>
          <p:cNvPr name="Group 24" id="24"/>
          <p:cNvGrpSpPr/>
          <p:nvPr/>
        </p:nvGrpSpPr>
        <p:grpSpPr>
          <a:xfrm rot="0">
            <a:off x="619857" y="6800553"/>
            <a:ext cx="698753" cy="606678"/>
            <a:chOff x="0" y="0"/>
            <a:chExt cx="184034" cy="159784"/>
          </a:xfrm>
        </p:grpSpPr>
        <p:sp>
          <p:nvSpPr>
            <p:cNvPr name="Freeform 25" id="25"/>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6" id="26"/>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7" id="27"/>
          <p:cNvSpPr txBox="true"/>
          <p:nvPr/>
        </p:nvSpPr>
        <p:spPr>
          <a:xfrm rot="0">
            <a:off x="844382" y="6876753"/>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sp>
        <p:nvSpPr>
          <p:cNvPr name="TextBox 28" id="28"/>
          <p:cNvSpPr txBox="true"/>
          <p:nvPr/>
        </p:nvSpPr>
        <p:spPr>
          <a:xfrm rot="0">
            <a:off x="1293282" y="7528897"/>
            <a:ext cx="16035015" cy="1684655"/>
          </a:xfrm>
          <a:prstGeom prst="rect">
            <a:avLst/>
          </a:prstGeom>
        </p:spPr>
        <p:txBody>
          <a:bodyPr anchor="t" rtlCol="false" tIns="0" lIns="0" bIns="0" rIns="0">
            <a:spAutoFit/>
          </a:bodyPr>
          <a:lstStyle/>
          <a:p>
            <a:pPr algn="l" marL="474979" indent="-237490" lvl="1">
              <a:lnSpc>
                <a:spcPts val="3299"/>
              </a:lnSpc>
              <a:buFont typeface="Arial"/>
              <a:buChar char="•"/>
            </a:pPr>
            <a:r>
              <a:rPr lang="en-US" b="true" sz="2199" u="sng">
                <a:solidFill>
                  <a:srgbClr val="000000"/>
                </a:solidFill>
                <a:latin typeface="Helvetica World Bold"/>
                <a:ea typeface="Helvetica World Bold"/>
                <a:cs typeface="Helvetica World Bold"/>
                <a:sym typeface="Helvetica World Bold"/>
              </a:rPr>
              <a:t>Thanassoulis (2023):</a:t>
            </a:r>
            <a:r>
              <a:rPr lang="en-US" sz="2199">
                <a:solidFill>
                  <a:srgbClr val="000000"/>
                </a:solidFill>
                <a:latin typeface="Helvetica World"/>
                <a:ea typeface="Helvetica World"/>
                <a:cs typeface="Helvetica World"/>
                <a:sym typeface="Helvetica World"/>
              </a:rPr>
              <a:t> Oligopolistic settings with low competition (e.g., major banks financing large projects) are prone to moral disengagement.</a:t>
            </a:r>
          </a:p>
          <a:p>
            <a:pPr algn="l" marL="474979" indent="-237490" lvl="1">
              <a:lnSpc>
                <a:spcPts val="3299"/>
              </a:lnSpc>
              <a:buFont typeface="Arial"/>
              <a:buChar char="•"/>
            </a:pPr>
            <a:r>
              <a:rPr lang="en-US" b="true" sz="2199">
                <a:solidFill>
                  <a:srgbClr val="000000"/>
                </a:solidFill>
                <a:latin typeface="Helvetica World Bold"/>
                <a:ea typeface="Helvetica World Bold"/>
                <a:cs typeface="Helvetica World Bold"/>
                <a:sym typeface="Helvetica World Bold"/>
              </a:rPr>
              <a:t>ESG risks get overlooked when no one is held responsible → Proposal helps correct that.</a:t>
            </a:r>
          </a:p>
          <a:p>
            <a:pPr algn="l" marL="474979" indent="-237490" lvl="1">
              <a:lnSpc>
                <a:spcPts val="3299"/>
              </a:lnSpc>
              <a:buFont typeface="Arial"/>
              <a:buChar char="•"/>
            </a:pPr>
            <a:r>
              <a:rPr lang="en-US" sz="2199">
                <a:solidFill>
                  <a:srgbClr val="000000"/>
                </a:solidFill>
                <a:latin typeface="Helvetica World"/>
                <a:ea typeface="Helvetica World"/>
                <a:cs typeface="Helvetica World"/>
                <a:sym typeface="Helvetica World"/>
              </a:rPr>
              <a:t>Cost of compliance is minimal; risk of non-compliance is large and rising.</a:t>
            </a:r>
          </a:p>
        </p:txBody>
      </p:sp>
      <p:sp>
        <p:nvSpPr>
          <p:cNvPr name="AutoShape 29" id="29"/>
          <p:cNvSpPr/>
          <p:nvPr/>
        </p:nvSpPr>
        <p:spPr>
          <a:xfrm flipV="true">
            <a:off x="652369" y="2213236"/>
            <a:ext cx="13635409" cy="34256"/>
          </a:xfrm>
          <a:prstGeom prst="line">
            <a:avLst/>
          </a:prstGeom>
          <a:ln cap="flat" w="28575">
            <a:solidFill>
              <a:srgbClr val="000000"/>
            </a:solidFill>
            <a:prstDash val="solid"/>
            <a:headEnd type="none" len="sm" w="sm"/>
            <a:tailEnd type="none" len="sm" w="sm"/>
          </a:ln>
        </p:spPr>
      </p:sp>
      <p:sp>
        <p:nvSpPr>
          <p:cNvPr name="TextBox 30" id="30"/>
          <p:cNvSpPr txBox="true"/>
          <p:nvPr/>
        </p:nvSpPr>
        <p:spPr>
          <a:xfrm rot="0">
            <a:off x="500281" y="9728217"/>
            <a:ext cx="28213716" cy="339409"/>
          </a:xfrm>
          <a:prstGeom prst="rect">
            <a:avLst/>
          </a:prstGeom>
        </p:spPr>
        <p:txBody>
          <a:bodyPr anchor="t" rtlCol="false" tIns="0" lIns="0" bIns="0" rIns="0">
            <a:spAutoFit/>
          </a:bodyPr>
          <a:lstStyle/>
          <a:p>
            <a:pPr algn="just">
              <a:lnSpc>
                <a:spcPts val="1360"/>
              </a:lnSpc>
            </a:pPr>
            <a:r>
              <a:rPr lang="en-US" sz="986" spc="96">
                <a:solidFill>
                  <a:srgbClr val="231F20"/>
                </a:solidFill>
                <a:latin typeface="Open Sauce"/>
                <a:ea typeface="Open Sauce"/>
                <a:cs typeface="Open Sauce"/>
                <a:sym typeface="Open Sauce"/>
              </a:rPr>
              <a:t>¹ Competition and Misconduct, Thanassoulis</a:t>
            </a:r>
            <a:r>
              <a:rPr lang="en-US" sz="986" spc="96" u="none">
                <a:solidFill>
                  <a:srgbClr val="231F20"/>
                </a:solidFill>
                <a:latin typeface="Open Sauce"/>
                <a:ea typeface="Open Sauce"/>
                <a:cs typeface="Open Sauce"/>
                <a:sym typeface="Open Sauce"/>
              </a:rPr>
              <a:t>, J., The Journal of Fi</a:t>
            </a:r>
            <a:r>
              <a:rPr lang="en-US" sz="986" spc="96" u="none">
                <a:solidFill>
                  <a:srgbClr val="231F20"/>
                </a:solidFill>
                <a:latin typeface="Open Sauce"/>
                <a:ea typeface="Open Sauce"/>
                <a:cs typeface="Open Sauce"/>
                <a:sym typeface="Open Sauce"/>
              </a:rPr>
              <a:t>nance, 2023, 78(4), pp. 2277–2327;</a:t>
            </a:r>
          </a:p>
          <a:p>
            <a:pPr algn="just">
              <a:lnSpc>
                <a:spcPts val="1360"/>
              </a:lnSpc>
            </a:pPr>
            <a:r>
              <a:rPr lang="en-US" sz="986" spc="96" u="none">
                <a:solidFill>
                  <a:srgbClr val="231F20"/>
                </a:solidFill>
                <a:latin typeface="Open Sauce"/>
                <a:ea typeface="Open Sauce"/>
                <a:cs typeface="Open Sauce"/>
                <a:sym typeface="Open Sauce"/>
              </a:rPr>
              <a:t> ² Business Culture and Dishonesty in the Banking Industry, Cohn, A., Fehr, E., and Maréchal, M.A., Nature, 2014, 516(7529), pp. 86–89.</a:t>
            </a:r>
          </a:p>
        </p:txBody>
      </p:sp>
      <p:sp>
        <p:nvSpPr>
          <p:cNvPr name="AutoShape 31" id="31"/>
          <p:cNvSpPr/>
          <p:nvPr/>
        </p:nvSpPr>
        <p:spPr>
          <a:xfrm>
            <a:off x="547942" y="9645333"/>
            <a:ext cx="1460330" cy="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5388643" y="1883173"/>
            <a:ext cx="1149315" cy="1379365"/>
            <a:chOff x="0" y="0"/>
            <a:chExt cx="2656504" cy="3188238"/>
          </a:xfrm>
        </p:grpSpPr>
        <p:sp>
          <p:nvSpPr>
            <p:cNvPr name="Freeform 3" id="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4" id="4"/>
          <p:cNvSpPr/>
          <p:nvPr/>
        </p:nvSpPr>
        <p:spPr>
          <a:xfrm flipH="false" flipV="false" rot="0">
            <a:off x="5656936" y="2032070"/>
            <a:ext cx="612728" cy="735809"/>
          </a:xfrm>
          <a:custGeom>
            <a:avLst/>
            <a:gdLst/>
            <a:ahLst/>
            <a:cxnLst/>
            <a:rect r="r" b="b" t="t" l="l"/>
            <a:pathLst>
              <a:path h="735809" w="612728">
                <a:moveTo>
                  <a:pt x="0" y="0"/>
                </a:moveTo>
                <a:lnTo>
                  <a:pt x="612728" y="0"/>
                </a:lnTo>
                <a:lnTo>
                  <a:pt x="612728" y="735809"/>
                </a:lnTo>
                <a:lnTo>
                  <a:pt x="0" y="735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176607" y="1883173"/>
            <a:ext cx="1149315" cy="1379365"/>
            <a:chOff x="0" y="0"/>
            <a:chExt cx="2656504" cy="3188238"/>
          </a:xfrm>
        </p:grpSpPr>
        <p:sp>
          <p:nvSpPr>
            <p:cNvPr name="Freeform 6" id="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7" id="7"/>
          <p:cNvGrpSpPr/>
          <p:nvPr/>
        </p:nvGrpSpPr>
        <p:grpSpPr>
          <a:xfrm rot="0">
            <a:off x="10997312" y="1883173"/>
            <a:ext cx="1149315" cy="1379365"/>
            <a:chOff x="0" y="0"/>
            <a:chExt cx="2656504" cy="3188238"/>
          </a:xfrm>
        </p:grpSpPr>
        <p:sp>
          <p:nvSpPr>
            <p:cNvPr name="Freeform 8" id="8"/>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9" id="9"/>
          <p:cNvSpPr/>
          <p:nvPr/>
        </p:nvSpPr>
        <p:spPr>
          <a:xfrm flipH="false" flipV="false" rot="0">
            <a:off x="8386743" y="2109729"/>
            <a:ext cx="651195" cy="660807"/>
          </a:xfrm>
          <a:custGeom>
            <a:avLst/>
            <a:gdLst/>
            <a:ahLst/>
            <a:cxnLst/>
            <a:rect r="r" b="b" t="t" l="l"/>
            <a:pathLst>
              <a:path h="660807" w="651195">
                <a:moveTo>
                  <a:pt x="0" y="0"/>
                </a:moveTo>
                <a:lnTo>
                  <a:pt x="651195" y="0"/>
                </a:lnTo>
                <a:lnTo>
                  <a:pt x="651195" y="660807"/>
                </a:lnTo>
                <a:lnTo>
                  <a:pt x="0" y="66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267529" y="2170512"/>
            <a:ext cx="608881" cy="600024"/>
          </a:xfrm>
          <a:custGeom>
            <a:avLst/>
            <a:gdLst/>
            <a:ahLst/>
            <a:cxnLst/>
            <a:rect r="r" b="b" t="t" l="l"/>
            <a:pathLst>
              <a:path h="600024" w="608881">
                <a:moveTo>
                  <a:pt x="0" y="0"/>
                </a:moveTo>
                <a:lnTo>
                  <a:pt x="608881" y="0"/>
                </a:lnTo>
                <a:lnTo>
                  <a:pt x="608881" y="600024"/>
                </a:lnTo>
                <a:lnTo>
                  <a:pt x="0" y="600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982777" y="177180"/>
            <a:ext cx="16625852" cy="1425318"/>
            <a:chOff x="0" y="0"/>
            <a:chExt cx="4482924" cy="384317"/>
          </a:xfrm>
        </p:grpSpPr>
        <p:sp>
          <p:nvSpPr>
            <p:cNvPr name="Freeform 12" id="12"/>
            <p:cNvSpPr/>
            <p:nvPr/>
          </p:nvSpPr>
          <p:spPr>
            <a:xfrm flipH="false" flipV="false" rot="0">
              <a:off x="0" y="0"/>
              <a:ext cx="4482924" cy="384317"/>
            </a:xfrm>
            <a:custGeom>
              <a:avLst/>
              <a:gdLst/>
              <a:ahLst/>
              <a:cxnLst/>
              <a:rect r="r" b="b" t="t" l="l"/>
              <a:pathLst>
                <a:path h="384317" w="4482924">
                  <a:moveTo>
                    <a:pt x="0" y="0"/>
                  </a:moveTo>
                  <a:lnTo>
                    <a:pt x="4482924" y="0"/>
                  </a:lnTo>
                  <a:lnTo>
                    <a:pt x="4482924" y="384317"/>
                  </a:lnTo>
                  <a:lnTo>
                    <a:pt x="0" y="384317"/>
                  </a:lnTo>
                  <a:close/>
                </a:path>
              </a:pathLst>
            </a:custGeom>
            <a:solidFill>
              <a:srgbClr val="1C5739"/>
            </a:solidFill>
          </p:spPr>
        </p:sp>
        <p:sp>
          <p:nvSpPr>
            <p:cNvPr name="TextBox 13" id="13"/>
            <p:cNvSpPr txBox="true"/>
            <p:nvPr/>
          </p:nvSpPr>
          <p:spPr>
            <a:xfrm>
              <a:off x="0" y="-19050"/>
              <a:ext cx="4482924" cy="403367"/>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14" id="14"/>
          <p:cNvSpPr/>
          <p:nvPr/>
        </p:nvSpPr>
        <p:spPr>
          <a:xfrm flipH="false" flipV="false" rot="0">
            <a:off x="1015570" y="177180"/>
            <a:ext cx="15369654" cy="1330068"/>
          </a:xfrm>
          <a:custGeom>
            <a:avLst/>
            <a:gdLst/>
            <a:ahLst/>
            <a:cxnLst/>
            <a:rect r="r" b="b" t="t" l="l"/>
            <a:pathLst>
              <a:path h="1330068" w="15369654">
                <a:moveTo>
                  <a:pt x="0" y="0"/>
                </a:moveTo>
                <a:lnTo>
                  <a:pt x="15369653" y="0"/>
                </a:lnTo>
                <a:lnTo>
                  <a:pt x="15369653" y="1330067"/>
                </a:lnTo>
                <a:lnTo>
                  <a:pt x="0" y="1330067"/>
                </a:lnTo>
                <a:lnTo>
                  <a:pt x="0" y="0"/>
                </a:lnTo>
                <a:close/>
              </a:path>
            </a:pathLst>
          </a:custGeom>
          <a:blipFill>
            <a:blip r:embed="rId8">
              <a:alphaModFix amt="18000"/>
            </a:blip>
            <a:stretch>
              <a:fillRect l="0" t="-250423" r="0" b="-419945"/>
            </a:stretch>
          </a:blipFill>
        </p:spPr>
      </p:sp>
      <p:sp>
        <p:nvSpPr>
          <p:cNvPr name="TextBox 15" id="15"/>
          <p:cNvSpPr txBox="true"/>
          <p:nvPr/>
        </p:nvSpPr>
        <p:spPr>
          <a:xfrm rot="0">
            <a:off x="7691527" y="3369419"/>
            <a:ext cx="2228976" cy="681553"/>
          </a:xfrm>
          <a:prstGeom prst="rect">
            <a:avLst/>
          </a:prstGeom>
        </p:spPr>
        <p:txBody>
          <a:bodyPr anchor="t" rtlCol="false" tIns="0" lIns="0" bIns="0" rIns="0">
            <a:spAutoFit/>
          </a:bodyPr>
          <a:lstStyle/>
          <a:p>
            <a:pPr algn="ctr" marL="0" indent="0" lvl="0">
              <a:lnSpc>
                <a:spcPts val="2796"/>
              </a:lnSpc>
              <a:spcBef>
                <a:spcPct val="0"/>
              </a:spcBef>
            </a:pPr>
            <a:r>
              <a:rPr lang="en-US" b="true" sz="2026" spc="198">
                <a:solidFill>
                  <a:srgbClr val="397D5A"/>
                </a:solidFill>
                <a:latin typeface="Open Sauce Bold"/>
                <a:ea typeface="Open Sauce Bold"/>
                <a:cs typeface="Open Sauce Bold"/>
                <a:sym typeface="Open Sauce Bold"/>
              </a:rPr>
              <a:t> Indigenous Policy</a:t>
            </a:r>
          </a:p>
        </p:txBody>
      </p:sp>
      <p:grpSp>
        <p:nvGrpSpPr>
          <p:cNvPr name="Group 16" id="16"/>
          <p:cNvGrpSpPr/>
          <p:nvPr/>
        </p:nvGrpSpPr>
        <p:grpSpPr>
          <a:xfrm rot="0">
            <a:off x="13862072" y="1938905"/>
            <a:ext cx="1149315" cy="1379365"/>
            <a:chOff x="0" y="0"/>
            <a:chExt cx="2656504" cy="3188238"/>
          </a:xfrm>
        </p:grpSpPr>
        <p:sp>
          <p:nvSpPr>
            <p:cNvPr name="Freeform 17" id="1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8" id="18"/>
          <p:cNvSpPr/>
          <p:nvPr/>
        </p:nvSpPr>
        <p:spPr>
          <a:xfrm flipH="false" flipV="false" rot="0">
            <a:off x="14133598" y="2165461"/>
            <a:ext cx="587517" cy="660807"/>
          </a:xfrm>
          <a:custGeom>
            <a:avLst/>
            <a:gdLst/>
            <a:ahLst/>
            <a:cxnLst/>
            <a:rect r="r" b="b" t="t" l="l"/>
            <a:pathLst>
              <a:path h="660807" w="587517">
                <a:moveTo>
                  <a:pt x="0" y="0"/>
                </a:moveTo>
                <a:lnTo>
                  <a:pt x="587518" y="0"/>
                </a:lnTo>
                <a:lnTo>
                  <a:pt x="587518" y="660807"/>
                </a:lnTo>
                <a:lnTo>
                  <a:pt x="0" y="660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3322241" y="3393059"/>
            <a:ext cx="2228976" cy="681553"/>
          </a:xfrm>
          <a:prstGeom prst="rect">
            <a:avLst/>
          </a:prstGeom>
        </p:spPr>
        <p:txBody>
          <a:bodyPr anchor="t" rtlCol="false" tIns="0" lIns="0" bIns="0" rIns="0">
            <a:spAutoFit/>
          </a:bodyPr>
          <a:lstStyle/>
          <a:p>
            <a:pPr algn="ctr">
              <a:lnSpc>
                <a:spcPts val="2796"/>
              </a:lnSpc>
            </a:pPr>
            <a:r>
              <a:rPr lang="en-US" b="true" sz="2026" spc="198">
                <a:solidFill>
                  <a:srgbClr val="397D5A"/>
                </a:solidFill>
                <a:latin typeface="Open Sauce Bold"/>
                <a:ea typeface="Open Sauce Bold"/>
                <a:cs typeface="Open Sauce Bold"/>
                <a:sym typeface="Open Sauce Bold"/>
              </a:rPr>
              <a:t>Due </a:t>
            </a:r>
          </a:p>
          <a:p>
            <a:pPr algn="ctr" marL="0" indent="0" lvl="0">
              <a:lnSpc>
                <a:spcPts val="2796"/>
              </a:lnSpc>
              <a:spcBef>
                <a:spcPct val="0"/>
              </a:spcBef>
            </a:pPr>
            <a:r>
              <a:rPr lang="en-US" b="true" sz="2026" spc="198">
                <a:solidFill>
                  <a:srgbClr val="397D5A"/>
                </a:solidFill>
                <a:latin typeface="Open Sauce Bold"/>
                <a:ea typeface="Open Sauce Bold"/>
                <a:cs typeface="Open Sauce Bold"/>
                <a:sym typeface="Open Sauce Bold"/>
              </a:rPr>
              <a:t>Diligence</a:t>
            </a:r>
          </a:p>
        </p:txBody>
      </p:sp>
      <p:grpSp>
        <p:nvGrpSpPr>
          <p:cNvPr name="Group 20" id="20"/>
          <p:cNvGrpSpPr/>
          <p:nvPr/>
        </p:nvGrpSpPr>
        <p:grpSpPr>
          <a:xfrm rot="0">
            <a:off x="16218822" y="1938905"/>
            <a:ext cx="1149315" cy="1379365"/>
            <a:chOff x="0" y="0"/>
            <a:chExt cx="2656504" cy="3188238"/>
          </a:xfrm>
        </p:grpSpPr>
        <p:sp>
          <p:nvSpPr>
            <p:cNvPr name="Freeform 21" id="21"/>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2" id="22"/>
          <p:cNvSpPr/>
          <p:nvPr/>
        </p:nvSpPr>
        <p:spPr>
          <a:xfrm flipH="false" flipV="false" rot="0">
            <a:off x="16428958" y="2165461"/>
            <a:ext cx="651195" cy="660807"/>
          </a:xfrm>
          <a:custGeom>
            <a:avLst/>
            <a:gdLst/>
            <a:ahLst/>
            <a:cxnLst/>
            <a:rect r="r" b="b" t="t" l="l"/>
            <a:pathLst>
              <a:path h="660807" w="651195">
                <a:moveTo>
                  <a:pt x="0" y="0"/>
                </a:moveTo>
                <a:lnTo>
                  <a:pt x="651195" y="0"/>
                </a:lnTo>
                <a:lnTo>
                  <a:pt x="651195" y="660807"/>
                </a:lnTo>
                <a:lnTo>
                  <a:pt x="0" y="66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3" id="23"/>
          <p:cNvSpPr/>
          <p:nvPr/>
        </p:nvSpPr>
        <p:spPr>
          <a:xfrm flipV="true">
            <a:off x="4254607" y="3483369"/>
            <a:ext cx="0" cy="6344625"/>
          </a:xfrm>
          <a:prstGeom prst="line">
            <a:avLst/>
          </a:prstGeom>
          <a:ln cap="flat" w="38100">
            <a:solidFill>
              <a:srgbClr val="040506"/>
            </a:solidFill>
            <a:prstDash val="solid"/>
            <a:headEnd type="none" len="sm" w="sm"/>
            <a:tailEnd type="none" len="sm" w="sm"/>
          </a:ln>
        </p:spPr>
      </p:sp>
      <p:sp>
        <p:nvSpPr>
          <p:cNvPr name="TextBox 24" id="24"/>
          <p:cNvSpPr txBox="true"/>
          <p:nvPr/>
        </p:nvSpPr>
        <p:spPr>
          <a:xfrm rot="0">
            <a:off x="4273599" y="4622353"/>
            <a:ext cx="3365453"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Indirect (via Equator Principles)</a:t>
            </a:r>
          </a:p>
        </p:txBody>
      </p:sp>
      <p:sp>
        <p:nvSpPr>
          <p:cNvPr name="TextBox 25" id="25"/>
          <p:cNvSpPr txBox="true"/>
          <p:nvPr/>
        </p:nvSpPr>
        <p:spPr>
          <a:xfrm rot="0">
            <a:off x="4283124" y="5978236"/>
            <a:ext cx="3365453"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IFC PS7, Equator Principles</a:t>
            </a:r>
          </a:p>
        </p:txBody>
      </p:sp>
      <p:sp>
        <p:nvSpPr>
          <p:cNvPr name="TextBox 26" id="26"/>
          <p:cNvSpPr txBox="true"/>
          <p:nvPr/>
        </p:nvSpPr>
        <p:spPr>
          <a:xfrm rot="0">
            <a:off x="4302174" y="7495107"/>
            <a:ext cx="3365453"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UNGP, ILO, Equator</a:t>
            </a:r>
          </a:p>
        </p:txBody>
      </p:sp>
      <p:sp>
        <p:nvSpPr>
          <p:cNvPr name="TextBox 27" id="27"/>
          <p:cNvSpPr txBox="true"/>
          <p:nvPr/>
        </p:nvSpPr>
        <p:spPr>
          <a:xfrm rot="0">
            <a:off x="4220873" y="8842393"/>
            <a:ext cx="3365453"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IFC PS7</a:t>
            </a:r>
          </a:p>
        </p:txBody>
      </p:sp>
      <p:sp>
        <p:nvSpPr>
          <p:cNvPr name="AutoShape 28" id="28"/>
          <p:cNvSpPr/>
          <p:nvPr/>
        </p:nvSpPr>
        <p:spPr>
          <a:xfrm flipV="true">
            <a:off x="7573611" y="3516669"/>
            <a:ext cx="0" cy="6303000"/>
          </a:xfrm>
          <a:prstGeom prst="line">
            <a:avLst/>
          </a:prstGeom>
          <a:ln cap="flat" w="38100">
            <a:solidFill>
              <a:srgbClr val="040506"/>
            </a:solidFill>
            <a:prstDash val="solid"/>
            <a:headEnd type="none" len="sm" w="sm"/>
            <a:tailEnd type="none" len="sm" w="sm"/>
          </a:ln>
        </p:spPr>
      </p:sp>
      <p:sp>
        <p:nvSpPr>
          <p:cNvPr name="AutoShape 29" id="29"/>
          <p:cNvSpPr/>
          <p:nvPr/>
        </p:nvSpPr>
        <p:spPr>
          <a:xfrm flipV="true">
            <a:off x="10165929" y="3516669"/>
            <a:ext cx="0" cy="6303000"/>
          </a:xfrm>
          <a:prstGeom prst="line">
            <a:avLst/>
          </a:prstGeom>
          <a:ln cap="flat" w="38100">
            <a:solidFill>
              <a:srgbClr val="040506"/>
            </a:solidFill>
            <a:prstDash val="solid"/>
            <a:headEnd type="none" len="sm" w="sm"/>
            <a:tailEnd type="none" len="sm" w="sm"/>
          </a:ln>
        </p:spPr>
      </p:sp>
      <p:sp>
        <p:nvSpPr>
          <p:cNvPr name="AutoShape 30" id="30"/>
          <p:cNvSpPr/>
          <p:nvPr/>
        </p:nvSpPr>
        <p:spPr>
          <a:xfrm flipV="true">
            <a:off x="13148108" y="3524994"/>
            <a:ext cx="0" cy="6303000"/>
          </a:xfrm>
          <a:prstGeom prst="line">
            <a:avLst/>
          </a:prstGeom>
          <a:ln cap="flat" w="38100">
            <a:solidFill>
              <a:srgbClr val="040506"/>
            </a:solidFill>
            <a:prstDash val="solid"/>
            <a:headEnd type="none" len="sm" w="sm"/>
            <a:tailEnd type="none" len="sm" w="sm"/>
          </a:ln>
        </p:spPr>
      </p:sp>
      <p:sp>
        <p:nvSpPr>
          <p:cNvPr name="TextBox 31" id="31"/>
          <p:cNvSpPr txBox="true"/>
          <p:nvPr/>
        </p:nvSpPr>
        <p:spPr>
          <a:xfrm rot="0">
            <a:off x="13277733" y="4612828"/>
            <a:ext cx="2205250"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Internal E&amp;S screen</a:t>
            </a:r>
          </a:p>
        </p:txBody>
      </p:sp>
      <p:sp>
        <p:nvSpPr>
          <p:cNvPr name="TextBox 32" id="32"/>
          <p:cNvSpPr txBox="true"/>
          <p:nvPr/>
        </p:nvSpPr>
        <p:spPr>
          <a:xfrm rot="0">
            <a:off x="13258891" y="5968711"/>
            <a:ext cx="2205250" cy="102705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Independent experts, risk reviews</a:t>
            </a:r>
          </a:p>
        </p:txBody>
      </p:sp>
      <p:sp>
        <p:nvSpPr>
          <p:cNvPr name="TextBox 33" id="33"/>
          <p:cNvSpPr txBox="true"/>
          <p:nvPr/>
        </p:nvSpPr>
        <p:spPr>
          <a:xfrm rot="0">
            <a:off x="13296157" y="7408618"/>
            <a:ext cx="2205250"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ESG Council + ESRPF</a:t>
            </a:r>
          </a:p>
        </p:txBody>
      </p:sp>
      <p:sp>
        <p:nvSpPr>
          <p:cNvPr name="TextBox 34" id="34"/>
          <p:cNvSpPr txBox="true"/>
          <p:nvPr/>
        </p:nvSpPr>
        <p:spPr>
          <a:xfrm rot="0">
            <a:off x="13317391" y="8506001"/>
            <a:ext cx="2205250" cy="137176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Independent ESRM team, escalation protocols</a:t>
            </a:r>
          </a:p>
        </p:txBody>
      </p:sp>
      <p:sp>
        <p:nvSpPr>
          <p:cNvPr name="AutoShape 35" id="35"/>
          <p:cNvSpPr/>
          <p:nvPr/>
        </p:nvSpPr>
        <p:spPr>
          <a:xfrm flipV="true">
            <a:off x="15511739" y="3539101"/>
            <a:ext cx="0" cy="6303000"/>
          </a:xfrm>
          <a:prstGeom prst="line">
            <a:avLst/>
          </a:prstGeom>
          <a:ln cap="flat" w="38100">
            <a:solidFill>
              <a:srgbClr val="040506"/>
            </a:solidFill>
            <a:prstDash val="solid"/>
            <a:headEnd type="none" len="sm" w="sm"/>
            <a:tailEnd type="none" len="sm" w="sm"/>
          </a:ln>
        </p:spPr>
      </p:sp>
      <p:sp>
        <p:nvSpPr>
          <p:cNvPr name="Freeform 36" id="36"/>
          <p:cNvSpPr/>
          <p:nvPr/>
        </p:nvSpPr>
        <p:spPr>
          <a:xfrm flipH="false" flipV="false" rot="0">
            <a:off x="659796" y="5928255"/>
            <a:ext cx="2815424" cy="820407"/>
          </a:xfrm>
          <a:custGeom>
            <a:avLst/>
            <a:gdLst/>
            <a:ahLst/>
            <a:cxnLst/>
            <a:rect r="r" b="b" t="t" l="l"/>
            <a:pathLst>
              <a:path h="820407" w="2815424">
                <a:moveTo>
                  <a:pt x="0" y="0"/>
                </a:moveTo>
                <a:lnTo>
                  <a:pt x="2815424" y="0"/>
                </a:lnTo>
                <a:lnTo>
                  <a:pt x="2815424" y="820407"/>
                </a:lnTo>
                <a:lnTo>
                  <a:pt x="0" y="820407"/>
                </a:lnTo>
                <a:lnTo>
                  <a:pt x="0" y="0"/>
                </a:lnTo>
                <a:close/>
              </a:path>
            </a:pathLst>
          </a:custGeom>
          <a:blipFill>
            <a:blip r:embed="rId11"/>
            <a:stretch>
              <a:fillRect l="0" t="-110155" r="0" b="-112831"/>
            </a:stretch>
          </a:blipFill>
        </p:spPr>
      </p:sp>
      <p:sp>
        <p:nvSpPr>
          <p:cNvPr name="Freeform 37" id="37"/>
          <p:cNvSpPr/>
          <p:nvPr/>
        </p:nvSpPr>
        <p:spPr>
          <a:xfrm flipH="false" flipV="false" rot="0">
            <a:off x="245948" y="7493985"/>
            <a:ext cx="3803250" cy="811511"/>
          </a:xfrm>
          <a:custGeom>
            <a:avLst/>
            <a:gdLst/>
            <a:ahLst/>
            <a:cxnLst/>
            <a:rect r="r" b="b" t="t" l="l"/>
            <a:pathLst>
              <a:path h="811511" w="3803250">
                <a:moveTo>
                  <a:pt x="0" y="0"/>
                </a:moveTo>
                <a:lnTo>
                  <a:pt x="3803250" y="0"/>
                </a:lnTo>
                <a:lnTo>
                  <a:pt x="3803250" y="811512"/>
                </a:lnTo>
                <a:lnTo>
                  <a:pt x="0" y="811512"/>
                </a:lnTo>
                <a:lnTo>
                  <a:pt x="0" y="0"/>
                </a:lnTo>
                <a:close/>
              </a:path>
            </a:pathLst>
          </a:custGeom>
          <a:blipFill>
            <a:blip r:embed="rId12"/>
            <a:stretch>
              <a:fillRect l="-12304" t="-166214" r="-11895" b="-121132"/>
            </a:stretch>
          </a:blipFill>
        </p:spPr>
      </p:sp>
      <p:sp>
        <p:nvSpPr>
          <p:cNvPr name="Freeform 38" id="38"/>
          <p:cNvSpPr/>
          <p:nvPr/>
        </p:nvSpPr>
        <p:spPr>
          <a:xfrm flipH="false" flipV="false" rot="0">
            <a:off x="1071384" y="8648187"/>
            <a:ext cx="1973197" cy="1044634"/>
          </a:xfrm>
          <a:custGeom>
            <a:avLst/>
            <a:gdLst/>
            <a:ahLst/>
            <a:cxnLst/>
            <a:rect r="r" b="b" t="t" l="l"/>
            <a:pathLst>
              <a:path h="1044634" w="1973197">
                <a:moveTo>
                  <a:pt x="0" y="0"/>
                </a:moveTo>
                <a:lnTo>
                  <a:pt x="1973197" y="0"/>
                </a:lnTo>
                <a:lnTo>
                  <a:pt x="1973197" y="1044633"/>
                </a:lnTo>
                <a:lnTo>
                  <a:pt x="0" y="1044633"/>
                </a:lnTo>
                <a:lnTo>
                  <a:pt x="0" y="0"/>
                </a:lnTo>
                <a:close/>
              </a:path>
            </a:pathLst>
          </a:custGeom>
          <a:blipFill>
            <a:blip r:embed="rId13"/>
            <a:stretch>
              <a:fillRect l="-8464" t="-56481" r="-9878" b="-56363"/>
            </a:stretch>
          </a:blipFill>
        </p:spPr>
      </p:sp>
      <p:sp>
        <p:nvSpPr>
          <p:cNvPr name="Freeform 39" id="39"/>
          <p:cNvSpPr/>
          <p:nvPr/>
        </p:nvSpPr>
        <p:spPr>
          <a:xfrm flipH="false" flipV="false" rot="0">
            <a:off x="343396" y="4671364"/>
            <a:ext cx="3391074" cy="727158"/>
          </a:xfrm>
          <a:custGeom>
            <a:avLst/>
            <a:gdLst/>
            <a:ahLst/>
            <a:cxnLst/>
            <a:rect r="r" b="b" t="t" l="l"/>
            <a:pathLst>
              <a:path h="727158" w="3391074">
                <a:moveTo>
                  <a:pt x="0" y="0"/>
                </a:moveTo>
                <a:lnTo>
                  <a:pt x="3391074" y="0"/>
                </a:lnTo>
                <a:lnTo>
                  <a:pt x="3391074" y="727158"/>
                </a:lnTo>
                <a:lnTo>
                  <a:pt x="0" y="727158"/>
                </a:lnTo>
                <a:lnTo>
                  <a:pt x="0" y="0"/>
                </a:lnTo>
                <a:close/>
              </a:path>
            </a:pathLst>
          </a:custGeom>
          <a:blipFill>
            <a:blip r:embed="rId14"/>
            <a:stretch>
              <a:fillRect l="0" t="0" r="0" b="0"/>
            </a:stretch>
          </a:blipFill>
        </p:spPr>
      </p:sp>
      <p:sp>
        <p:nvSpPr>
          <p:cNvPr name="TextBox 40" id="40"/>
          <p:cNvSpPr txBox="true"/>
          <p:nvPr/>
        </p:nvSpPr>
        <p:spPr>
          <a:xfrm rot="0">
            <a:off x="1287153" y="530996"/>
            <a:ext cx="15972147" cy="754323"/>
          </a:xfrm>
          <a:prstGeom prst="rect">
            <a:avLst/>
          </a:prstGeom>
        </p:spPr>
        <p:txBody>
          <a:bodyPr anchor="t" rtlCol="false" tIns="0" lIns="0" bIns="0" rIns="0">
            <a:spAutoFit/>
          </a:bodyPr>
          <a:lstStyle/>
          <a:p>
            <a:pPr algn="ctr" marL="0" indent="0" lvl="0">
              <a:lnSpc>
                <a:spcPts val="5638"/>
              </a:lnSpc>
              <a:spcBef>
                <a:spcPct val="0"/>
              </a:spcBef>
            </a:pPr>
            <a:r>
              <a:rPr lang="en-US" b="true" sz="4085" spc="400">
                <a:solidFill>
                  <a:srgbClr val="FFFFFF"/>
                </a:solidFill>
                <a:latin typeface="Helvetica World Bold"/>
                <a:ea typeface="Helvetica World Bold"/>
                <a:cs typeface="Helvetica World Bold"/>
                <a:sym typeface="Helvetica World Bold"/>
              </a:rPr>
              <a:t>PEER BANK COMMITMENTS TO INDIGENOUS RIGHTS</a:t>
            </a:r>
          </a:p>
        </p:txBody>
      </p:sp>
      <p:sp>
        <p:nvSpPr>
          <p:cNvPr name="TextBox 41" id="41"/>
          <p:cNvSpPr txBox="true"/>
          <p:nvPr/>
        </p:nvSpPr>
        <p:spPr>
          <a:xfrm rot="0">
            <a:off x="4865462" y="3359102"/>
            <a:ext cx="2228976" cy="681553"/>
          </a:xfrm>
          <a:prstGeom prst="rect">
            <a:avLst/>
          </a:prstGeom>
        </p:spPr>
        <p:txBody>
          <a:bodyPr anchor="t" rtlCol="false" tIns="0" lIns="0" bIns="0" rIns="0">
            <a:spAutoFit/>
          </a:bodyPr>
          <a:lstStyle/>
          <a:p>
            <a:pPr algn="ctr">
              <a:lnSpc>
                <a:spcPts val="2796"/>
              </a:lnSpc>
            </a:pPr>
            <a:r>
              <a:rPr lang="en-US" b="true" sz="2026" spc="198">
                <a:solidFill>
                  <a:srgbClr val="397D5A"/>
                </a:solidFill>
                <a:latin typeface="Open Sauce Bold"/>
                <a:ea typeface="Open Sauce Bold"/>
                <a:cs typeface="Open Sauce Bold"/>
                <a:sym typeface="Open Sauce Bold"/>
              </a:rPr>
              <a:t>FPIC </a:t>
            </a:r>
          </a:p>
          <a:p>
            <a:pPr algn="ctr" marL="0" indent="0" lvl="0">
              <a:lnSpc>
                <a:spcPts val="2796"/>
              </a:lnSpc>
              <a:spcBef>
                <a:spcPct val="0"/>
              </a:spcBef>
            </a:pPr>
            <a:r>
              <a:rPr lang="en-US" b="true" sz="2026" spc="198">
                <a:solidFill>
                  <a:srgbClr val="397D5A"/>
                </a:solidFill>
                <a:latin typeface="Open Sauce Bold"/>
                <a:ea typeface="Open Sauce Bold"/>
                <a:cs typeface="Open Sauce Bold"/>
                <a:sym typeface="Open Sauce Bold"/>
              </a:rPr>
              <a:t>Commitment</a:t>
            </a:r>
          </a:p>
        </p:txBody>
      </p:sp>
      <p:sp>
        <p:nvSpPr>
          <p:cNvPr name="TextBox 42" id="42"/>
          <p:cNvSpPr txBox="true"/>
          <p:nvPr/>
        </p:nvSpPr>
        <p:spPr>
          <a:xfrm rot="0">
            <a:off x="10535181" y="3350369"/>
            <a:ext cx="2228976" cy="1031200"/>
          </a:xfrm>
          <a:prstGeom prst="rect">
            <a:avLst/>
          </a:prstGeom>
        </p:spPr>
        <p:txBody>
          <a:bodyPr anchor="t" rtlCol="false" tIns="0" lIns="0" bIns="0" rIns="0">
            <a:spAutoFit/>
          </a:bodyPr>
          <a:lstStyle/>
          <a:p>
            <a:pPr algn="ctr">
              <a:lnSpc>
                <a:spcPts val="2796"/>
              </a:lnSpc>
            </a:pPr>
            <a:r>
              <a:rPr lang="en-US" b="true" sz="2026" spc="198">
                <a:solidFill>
                  <a:srgbClr val="397D5A"/>
                </a:solidFill>
                <a:latin typeface="Open Sauce Bold"/>
                <a:ea typeface="Open Sauce Bold"/>
                <a:cs typeface="Open Sauce Bold"/>
                <a:sym typeface="Open Sauce Bold"/>
              </a:rPr>
              <a:t>Global </a:t>
            </a:r>
          </a:p>
          <a:p>
            <a:pPr algn="ctr" marL="0" indent="0" lvl="0">
              <a:lnSpc>
                <a:spcPts val="2796"/>
              </a:lnSpc>
              <a:spcBef>
                <a:spcPct val="0"/>
              </a:spcBef>
            </a:pPr>
            <a:r>
              <a:rPr lang="en-US" b="true" sz="2026" spc="198">
                <a:solidFill>
                  <a:srgbClr val="397D5A"/>
                </a:solidFill>
                <a:latin typeface="Open Sauce Bold"/>
                <a:ea typeface="Open Sauce Bold"/>
                <a:cs typeface="Open Sauce Bold"/>
                <a:sym typeface="Open Sauce Bold"/>
              </a:rPr>
              <a:t>Mechanism for Grievance</a:t>
            </a:r>
          </a:p>
        </p:txBody>
      </p:sp>
      <p:sp>
        <p:nvSpPr>
          <p:cNvPr name="TextBox 43" id="43"/>
          <p:cNvSpPr txBox="true"/>
          <p:nvPr/>
        </p:nvSpPr>
        <p:spPr>
          <a:xfrm rot="0">
            <a:off x="15635065" y="3407519"/>
            <a:ext cx="2435562" cy="681553"/>
          </a:xfrm>
          <a:prstGeom prst="rect">
            <a:avLst/>
          </a:prstGeom>
        </p:spPr>
        <p:txBody>
          <a:bodyPr anchor="t" rtlCol="false" tIns="0" lIns="0" bIns="0" rIns="0">
            <a:spAutoFit/>
          </a:bodyPr>
          <a:lstStyle/>
          <a:p>
            <a:pPr algn="ctr" marL="0" indent="0" lvl="0">
              <a:lnSpc>
                <a:spcPts val="2796"/>
              </a:lnSpc>
              <a:spcBef>
                <a:spcPct val="0"/>
              </a:spcBef>
            </a:pPr>
            <a:r>
              <a:rPr lang="en-US" b="true" sz="2026" spc="198">
                <a:solidFill>
                  <a:srgbClr val="397D5A"/>
                </a:solidFill>
                <a:latin typeface="Open Sauce Bold"/>
                <a:ea typeface="Open Sauce Bold"/>
                <a:cs typeface="Open Sauce Bold"/>
                <a:sym typeface="Open Sauce Bold"/>
              </a:rPr>
              <a:t>Implementation Gap</a:t>
            </a:r>
          </a:p>
        </p:txBody>
      </p:sp>
      <p:sp>
        <p:nvSpPr>
          <p:cNvPr name="TextBox 44" id="44"/>
          <p:cNvSpPr txBox="true"/>
          <p:nvPr/>
        </p:nvSpPr>
        <p:spPr>
          <a:xfrm rot="0">
            <a:off x="7648577" y="4829947"/>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a:t>
            </a:r>
          </a:p>
        </p:txBody>
      </p:sp>
      <p:sp>
        <p:nvSpPr>
          <p:cNvPr name="TextBox 45" id="45"/>
          <p:cNvSpPr txBox="true"/>
          <p:nvPr/>
        </p:nvSpPr>
        <p:spPr>
          <a:xfrm rot="0">
            <a:off x="7648577" y="6150591"/>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Partial</a:t>
            </a:r>
          </a:p>
        </p:txBody>
      </p:sp>
      <p:sp>
        <p:nvSpPr>
          <p:cNvPr name="TextBox 46" id="46"/>
          <p:cNvSpPr txBox="true"/>
          <p:nvPr/>
        </p:nvSpPr>
        <p:spPr>
          <a:xfrm rot="0">
            <a:off x="7667627" y="7552131"/>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a:t>
            </a:r>
          </a:p>
        </p:txBody>
      </p:sp>
      <p:sp>
        <p:nvSpPr>
          <p:cNvPr name="TextBox 47" id="47"/>
          <p:cNvSpPr txBox="true"/>
          <p:nvPr/>
        </p:nvSpPr>
        <p:spPr>
          <a:xfrm rot="0">
            <a:off x="7648577" y="8873298"/>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US Focused</a:t>
            </a:r>
          </a:p>
        </p:txBody>
      </p:sp>
      <p:sp>
        <p:nvSpPr>
          <p:cNvPr name="TextBox 48" id="48"/>
          <p:cNvSpPr txBox="true"/>
          <p:nvPr/>
        </p:nvSpPr>
        <p:spPr>
          <a:xfrm rot="0">
            <a:off x="10527879" y="4829947"/>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a:t>
            </a:r>
          </a:p>
        </p:txBody>
      </p:sp>
      <p:sp>
        <p:nvSpPr>
          <p:cNvPr name="TextBox 49" id="49"/>
          <p:cNvSpPr txBox="true"/>
          <p:nvPr/>
        </p:nvSpPr>
        <p:spPr>
          <a:xfrm rot="0">
            <a:off x="10372722" y="6150591"/>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Partial</a:t>
            </a:r>
          </a:p>
        </p:txBody>
      </p:sp>
      <p:sp>
        <p:nvSpPr>
          <p:cNvPr name="TextBox 50" id="50"/>
          <p:cNvSpPr txBox="true"/>
          <p:nvPr/>
        </p:nvSpPr>
        <p:spPr>
          <a:xfrm rot="0">
            <a:off x="10459820" y="7552131"/>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Ethics Hotline</a:t>
            </a:r>
          </a:p>
        </p:txBody>
      </p:sp>
      <p:sp>
        <p:nvSpPr>
          <p:cNvPr name="TextBox 51" id="51"/>
          <p:cNvSpPr txBox="true"/>
          <p:nvPr/>
        </p:nvSpPr>
        <p:spPr>
          <a:xfrm rot="0">
            <a:off x="10440770" y="8810281"/>
            <a:ext cx="2205250" cy="337636"/>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a:t>
            </a:r>
          </a:p>
        </p:txBody>
      </p:sp>
      <p:sp>
        <p:nvSpPr>
          <p:cNvPr name="TextBox 52" id="52"/>
          <p:cNvSpPr txBox="true"/>
          <p:nvPr/>
        </p:nvSpPr>
        <p:spPr>
          <a:xfrm rot="0">
            <a:off x="15665461" y="4574728"/>
            <a:ext cx="2205250"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 FPIC metrics</a:t>
            </a:r>
          </a:p>
        </p:txBody>
      </p:sp>
      <p:sp>
        <p:nvSpPr>
          <p:cNvPr name="TextBox 53" id="53"/>
          <p:cNvSpPr txBox="true"/>
          <p:nvPr/>
        </p:nvSpPr>
        <p:spPr>
          <a:xfrm rot="0">
            <a:off x="15684094" y="6038935"/>
            <a:ext cx="2205250"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 Indigenous consultation</a:t>
            </a:r>
          </a:p>
        </p:txBody>
      </p:sp>
      <p:sp>
        <p:nvSpPr>
          <p:cNvPr name="TextBox 54" id="54"/>
          <p:cNvSpPr txBox="true"/>
          <p:nvPr/>
        </p:nvSpPr>
        <p:spPr>
          <a:xfrm rot="0">
            <a:off x="15787964" y="7306117"/>
            <a:ext cx="2138932" cy="102705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No FPIC outcome tracking</a:t>
            </a:r>
          </a:p>
        </p:txBody>
      </p:sp>
      <p:sp>
        <p:nvSpPr>
          <p:cNvPr name="TextBox 55" id="55"/>
          <p:cNvSpPr txBox="true"/>
          <p:nvPr/>
        </p:nvSpPr>
        <p:spPr>
          <a:xfrm rot="0">
            <a:off x="15684094" y="8810281"/>
            <a:ext cx="2205250" cy="682345"/>
          </a:xfrm>
          <a:prstGeom prst="rect">
            <a:avLst/>
          </a:prstGeom>
        </p:spPr>
        <p:txBody>
          <a:bodyPr anchor="t" rtlCol="false" tIns="0" lIns="0" bIns="0" rIns="0">
            <a:spAutoFit/>
          </a:bodyPr>
          <a:lstStyle/>
          <a:p>
            <a:pPr algn="ctr">
              <a:lnSpc>
                <a:spcPts val="2727"/>
              </a:lnSpc>
            </a:pPr>
            <a:r>
              <a:rPr lang="en-US" sz="1976" spc="193">
                <a:solidFill>
                  <a:srgbClr val="000000"/>
                </a:solidFill>
                <a:latin typeface="Open Sauce"/>
                <a:ea typeface="Open Sauce"/>
                <a:cs typeface="Open Sauce"/>
                <a:sym typeface="Open Sauce"/>
              </a:rPr>
              <a:t>Policy limited to U.S.</a:t>
            </a:r>
          </a:p>
        </p:txBody>
      </p:sp>
      <p:sp>
        <p:nvSpPr>
          <p:cNvPr name="AutoShape 56" id="56"/>
          <p:cNvSpPr/>
          <p:nvPr/>
        </p:nvSpPr>
        <p:spPr>
          <a:xfrm flipH="true">
            <a:off x="562233" y="5626702"/>
            <a:ext cx="17277347" cy="0"/>
          </a:xfrm>
          <a:prstGeom prst="line">
            <a:avLst/>
          </a:prstGeom>
          <a:ln cap="flat" w="38100">
            <a:solidFill>
              <a:srgbClr val="040506"/>
            </a:solidFill>
            <a:prstDash val="solid"/>
            <a:headEnd type="none" len="sm" w="sm"/>
            <a:tailEnd type="none" len="sm" w="sm"/>
          </a:ln>
        </p:spPr>
      </p:sp>
      <p:sp>
        <p:nvSpPr>
          <p:cNvPr name="AutoShape 57" id="57"/>
          <p:cNvSpPr/>
          <p:nvPr/>
        </p:nvSpPr>
        <p:spPr>
          <a:xfrm flipH="true">
            <a:off x="593364" y="7199832"/>
            <a:ext cx="17277347" cy="0"/>
          </a:xfrm>
          <a:prstGeom prst="line">
            <a:avLst/>
          </a:prstGeom>
          <a:ln cap="flat" w="38100">
            <a:solidFill>
              <a:srgbClr val="040506"/>
            </a:solidFill>
            <a:prstDash val="solid"/>
            <a:headEnd type="none" len="sm" w="sm"/>
            <a:tailEnd type="none" len="sm" w="sm"/>
          </a:ln>
        </p:spPr>
      </p:sp>
      <p:sp>
        <p:nvSpPr>
          <p:cNvPr name="AutoShape 58" id="58"/>
          <p:cNvSpPr/>
          <p:nvPr/>
        </p:nvSpPr>
        <p:spPr>
          <a:xfrm flipH="true">
            <a:off x="611997" y="8438637"/>
            <a:ext cx="17277347" cy="0"/>
          </a:xfrm>
          <a:prstGeom prst="line">
            <a:avLst/>
          </a:prstGeom>
          <a:ln cap="flat" w="38100">
            <a:solidFill>
              <a:srgbClr val="040506"/>
            </a:solidFill>
            <a:prstDash val="solid"/>
            <a:headEnd type="none" len="sm" w="sm"/>
            <a:tailEnd type="none" len="sm" w="sm"/>
          </a:ln>
        </p:spPr>
      </p:sp>
      <p:sp>
        <p:nvSpPr>
          <p:cNvPr name="TextBox 59" id="59"/>
          <p:cNvSpPr txBox="true"/>
          <p:nvPr/>
        </p:nvSpPr>
        <p:spPr>
          <a:xfrm rot="0">
            <a:off x="245948" y="10001591"/>
            <a:ext cx="17680948" cy="167959"/>
          </a:xfrm>
          <a:prstGeom prst="rect">
            <a:avLst/>
          </a:prstGeom>
        </p:spPr>
        <p:txBody>
          <a:bodyPr anchor="t" rtlCol="false" tIns="0" lIns="0" bIns="0" rIns="0">
            <a:spAutoFit/>
          </a:bodyPr>
          <a:lstStyle/>
          <a:p>
            <a:pPr algn="just">
              <a:lnSpc>
                <a:spcPts val="1360"/>
              </a:lnSpc>
            </a:pPr>
            <a:r>
              <a:rPr lang="en-US" b="true" sz="986" spc="96">
                <a:solidFill>
                  <a:srgbClr val="231F20"/>
                </a:solidFill>
                <a:latin typeface="Open Sauce Bold"/>
                <a:ea typeface="Open Sauce Bold"/>
                <a:cs typeface="Open Sauce Bold"/>
                <a:sym typeface="Open Sauce Bold"/>
              </a:rPr>
              <a:t>¹ Respecting the Rights of Indigenous Peoples: 2023 Report</a:t>
            </a:r>
            <a:r>
              <a:rPr lang="en-US" b="true" sz="986" spc="96" u="none">
                <a:solidFill>
                  <a:srgbClr val="231F20"/>
                </a:solidFill>
                <a:latin typeface="Open Sauce Bold"/>
                <a:ea typeface="Open Sauce Bold"/>
                <a:cs typeface="Open Sauce Bold"/>
                <a:sym typeface="Open Sauce Bold"/>
              </a:rPr>
              <a:t>, Citigroup</a:t>
            </a:r>
            <a:r>
              <a:rPr lang="en-US" b="true" sz="986" spc="96">
                <a:solidFill>
                  <a:srgbClr val="231F20"/>
                </a:solidFill>
                <a:latin typeface="Open Sauce Bold"/>
                <a:ea typeface="Open Sauce Bold"/>
                <a:cs typeface="Open Sauce Bold"/>
                <a:sym typeface="Open Sauce Bold"/>
              </a:rPr>
              <a:t> Inc</a:t>
            </a:r>
            <a:r>
              <a:rPr lang="en-US" b="true" sz="986" spc="96" u="none">
                <a:solidFill>
                  <a:srgbClr val="231F20"/>
                </a:solidFill>
                <a:latin typeface="Open Sauce Bold"/>
                <a:ea typeface="Open Sauce Bold"/>
                <a:cs typeface="Open Sauce Bold"/>
                <a:sym typeface="Open Sauce Bold"/>
              </a:rPr>
              <a:t>., 20</a:t>
            </a:r>
            <a:r>
              <a:rPr lang="en-US" b="true" sz="986" spc="96">
                <a:solidFill>
                  <a:srgbClr val="231F20"/>
                </a:solidFill>
                <a:latin typeface="Open Sauce Bold"/>
                <a:ea typeface="Open Sauce Bold"/>
                <a:cs typeface="Open Sauce Bold"/>
                <a:sym typeface="Open Sauce Bold"/>
              </a:rPr>
              <a:t>2</a:t>
            </a:r>
            <a:r>
              <a:rPr lang="en-US" b="true" sz="986" spc="96" u="none">
                <a:solidFill>
                  <a:srgbClr val="231F20"/>
                </a:solidFill>
                <a:latin typeface="Open Sauce Bold"/>
                <a:ea typeface="Open Sauce Bold"/>
                <a:cs typeface="Open Sauce Bold"/>
                <a:sym typeface="Open Sauce Bold"/>
              </a:rPr>
              <a:t>3; </a:t>
            </a:r>
            <a:r>
              <a:rPr lang="en-US" b="true" sz="986" spc="96">
                <a:solidFill>
                  <a:srgbClr val="231F20"/>
                </a:solidFill>
                <a:latin typeface="Open Sauce Bold"/>
                <a:ea typeface="Open Sauce Bold"/>
                <a:cs typeface="Open Sauce Bold"/>
                <a:sym typeface="Open Sauce Bold"/>
              </a:rPr>
              <a:t>²</a:t>
            </a:r>
            <a:r>
              <a:rPr lang="en-US" b="true" sz="986" spc="96" u="none">
                <a:solidFill>
                  <a:srgbClr val="231F20"/>
                </a:solidFill>
                <a:latin typeface="Open Sauce Bold"/>
                <a:ea typeface="Open Sauce Bold"/>
                <a:cs typeface="Open Sauce Bold"/>
                <a:sym typeface="Open Sauce Bold"/>
              </a:rPr>
              <a:t> Indigenous </a:t>
            </a:r>
            <a:r>
              <a:rPr lang="en-US" b="true" sz="986" spc="96">
                <a:solidFill>
                  <a:srgbClr val="231F20"/>
                </a:solidFill>
                <a:latin typeface="Open Sauce Bold"/>
                <a:ea typeface="Open Sauce Bold"/>
                <a:cs typeface="Open Sauce Bold"/>
                <a:sym typeface="Open Sauce Bold"/>
              </a:rPr>
              <a:t>P</a:t>
            </a:r>
            <a:r>
              <a:rPr lang="en-US" b="true" sz="986" spc="96" u="none">
                <a:solidFill>
                  <a:srgbClr val="231F20"/>
                </a:solidFill>
                <a:latin typeface="Open Sauce Bold"/>
                <a:ea typeface="Open Sauce Bold"/>
                <a:cs typeface="Open Sauce Bold"/>
                <a:sym typeface="Open Sauce Bold"/>
              </a:rPr>
              <a:t>eopl</a:t>
            </a:r>
            <a:r>
              <a:rPr lang="en-US" b="true" sz="986" spc="96">
                <a:solidFill>
                  <a:srgbClr val="231F20"/>
                </a:solidFill>
                <a:latin typeface="Open Sauce Bold"/>
                <a:ea typeface="Open Sauce Bold"/>
                <a:cs typeface="Open Sauce Bold"/>
                <a:sym typeface="Open Sauce Bold"/>
              </a:rPr>
              <a:t>es Statement</a:t>
            </a:r>
            <a:r>
              <a:rPr lang="en-US" b="true" sz="986" spc="96" u="none">
                <a:solidFill>
                  <a:srgbClr val="231F20"/>
                </a:solidFill>
                <a:latin typeface="Open Sauce Bold"/>
                <a:ea typeface="Open Sauce Bold"/>
                <a:cs typeface="Open Sauce Bold"/>
                <a:sym typeface="Open Sauce Bold"/>
              </a:rPr>
              <a:t>, Wells Fargo, 202</a:t>
            </a:r>
            <a:r>
              <a:rPr lang="en-US" b="true" sz="986" spc="96" u="none">
                <a:solidFill>
                  <a:srgbClr val="231F20"/>
                </a:solidFill>
                <a:latin typeface="Open Sauce Bold"/>
                <a:ea typeface="Open Sauce Bold"/>
                <a:cs typeface="Open Sauce Bold"/>
                <a:sym typeface="Open Sauce Bold"/>
              </a:rPr>
              <a:t>4; ³ Human Rights Statement, Bank of America, 2024; ⁴ Human Rights, JPMorgan Chase &amp; Co.,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1095769" y="923925"/>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9525" y="87571"/>
            <a:ext cx="14305774" cy="1342303"/>
            <a:chOff x="0" y="0"/>
            <a:chExt cx="3767776" cy="353528"/>
          </a:xfrm>
        </p:grpSpPr>
        <p:sp>
          <p:nvSpPr>
            <p:cNvPr name="Freeform 4" id="4"/>
            <p:cNvSpPr/>
            <p:nvPr/>
          </p:nvSpPr>
          <p:spPr>
            <a:xfrm flipH="false" flipV="false" rot="0">
              <a:off x="0" y="0"/>
              <a:ext cx="3767776" cy="353528"/>
            </a:xfrm>
            <a:custGeom>
              <a:avLst/>
              <a:gdLst/>
              <a:ahLst/>
              <a:cxnLst/>
              <a:rect r="r" b="b" t="t" l="l"/>
              <a:pathLst>
                <a:path h="353528" w="3767776">
                  <a:moveTo>
                    <a:pt x="0" y="0"/>
                  </a:moveTo>
                  <a:lnTo>
                    <a:pt x="3767776" y="0"/>
                  </a:lnTo>
                  <a:lnTo>
                    <a:pt x="3767776" y="353528"/>
                  </a:lnTo>
                  <a:lnTo>
                    <a:pt x="0" y="353528"/>
                  </a:lnTo>
                  <a:close/>
                </a:path>
              </a:pathLst>
            </a:custGeom>
            <a:solidFill>
              <a:srgbClr val="1C5739"/>
            </a:solidFill>
          </p:spPr>
        </p:sp>
        <p:sp>
          <p:nvSpPr>
            <p:cNvPr name="TextBox 5" id="5"/>
            <p:cNvSpPr txBox="true"/>
            <p:nvPr/>
          </p:nvSpPr>
          <p:spPr>
            <a:xfrm>
              <a:off x="0" y="-28575"/>
              <a:ext cx="3767776" cy="382103"/>
            </a:xfrm>
            <a:prstGeom prst="rect">
              <a:avLst/>
            </a:prstGeom>
          </p:spPr>
          <p:txBody>
            <a:bodyPr anchor="ctr" rtlCol="false" tIns="50800" lIns="50800" bIns="50800" rIns="50800"/>
            <a:lstStyle/>
            <a:p>
              <a:pPr algn="l">
                <a:lnSpc>
                  <a:spcPts val="4679"/>
                </a:lnSpc>
              </a:pPr>
              <a:r>
                <a:rPr lang="en-US" sz="3599" spc="226" b="true">
                  <a:solidFill>
                    <a:srgbClr val="FFFFFF"/>
                  </a:solidFill>
                  <a:latin typeface="Helvetica World Bold"/>
                  <a:ea typeface="Helvetica World Bold"/>
                  <a:cs typeface="Helvetica World Bold"/>
                  <a:sym typeface="Helvetica World Bold"/>
                </a:rPr>
                <a:t>Peer Bank Commitments to Indigenous Rights Deep Dive</a:t>
              </a:r>
            </a:p>
          </p:txBody>
        </p:sp>
      </p:grpSp>
      <p:sp>
        <p:nvSpPr>
          <p:cNvPr name="Freeform 6" id="6"/>
          <p:cNvSpPr/>
          <p:nvPr/>
        </p:nvSpPr>
        <p:spPr>
          <a:xfrm flipH="false" flipV="false" rot="0">
            <a:off x="6952114" y="-1580882"/>
            <a:ext cx="2609582" cy="2609582"/>
          </a:xfrm>
          <a:custGeom>
            <a:avLst/>
            <a:gdLst/>
            <a:ahLst/>
            <a:cxnLst/>
            <a:rect r="r" b="b" t="t" l="l"/>
            <a:pathLst>
              <a:path h="2609582" w="2609582">
                <a:moveTo>
                  <a:pt x="0" y="0"/>
                </a:moveTo>
                <a:lnTo>
                  <a:pt x="2609581" y="0"/>
                </a:lnTo>
                <a:lnTo>
                  <a:pt x="2609581" y="2609582"/>
                </a:lnTo>
                <a:lnTo>
                  <a:pt x="0" y="2609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13042" y="1736197"/>
            <a:ext cx="698753" cy="606678"/>
            <a:chOff x="0" y="0"/>
            <a:chExt cx="184034" cy="159784"/>
          </a:xfrm>
        </p:grpSpPr>
        <p:sp>
          <p:nvSpPr>
            <p:cNvPr name="Freeform 8" id="8"/>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9" id="9"/>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10" id="10"/>
          <p:cNvSpPr txBox="true"/>
          <p:nvPr/>
        </p:nvSpPr>
        <p:spPr>
          <a:xfrm rot="0">
            <a:off x="1433491" y="1812397"/>
            <a:ext cx="13384545" cy="429260"/>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JPMorgan</a:t>
            </a:r>
          </a:p>
        </p:txBody>
      </p:sp>
      <p:grpSp>
        <p:nvGrpSpPr>
          <p:cNvPr name="Group 11" id="11"/>
          <p:cNvGrpSpPr/>
          <p:nvPr/>
        </p:nvGrpSpPr>
        <p:grpSpPr>
          <a:xfrm rot="-5400000">
            <a:off x="15818258" y="-1115607"/>
            <a:ext cx="2962928" cy="935794"/>
            <a:chOff x="0" y="0"/>
            <a:chExt cx="780360" cy="246464"/>
          </a:xfrm>
        </p:grpSpPr>
        <p:sp>
          <p:nvSpPr>
            <p:cNvPr name="Freeform 12" id="12"/>
            <p:cNvSpPr/>
            <p:nvPr/>
          </p:nvSpPr>
          <p:spPr>
            <a:xfrm flipH="false" flipV="false" rot="0">
              <a:off x="0" y="0"/>
              <a:ext cx="780360" cy="246464"/>
            </a:xfrm>
            <a:custGeom>
              <a:avLst/>
              <a:gdLst/>
              <a:ahLst/>
              <a:cxnLst/>
              <a:rect r="r" b="b" t="t" l="l"/>
              <a:pathLst>
                <a:path h="246464" w="780360">
                  <a:moveTo>
                    <a:pt x="0" y="0"/>
                  </a:moveTo>
                  <a:lnTo>
                    <a:pt x="780360" y="0"/>
                  </a:lnTo>
                  <a:lnTo>
                    <a:pt x="780360" y="246464"/>
                  </a:lnTo>
                  <a:lnTo>
                    <a:pt x="0" y="246464"/>
                  </a:lnTo>
                  <a:close/>
                </a:path>
              </a:pathLst>
            </a:custGeom>
            <a:solidFill>
              <a:srgbClr val="F6D9A6"/>
            </a:solidFill>
          </p:spPr>
        </p:sp>
        <p:sp>
          <p:nvSpPr>
            <p:cNvPr name="TextBox 13" id="13"/>
            <p:cNvSpPr txBox="true"/>
            <p:nvPr/>
          </p:nvSpPr>
          <p:spPr>
            <a:xfrm>
              <a:off x="0" y="-38100"/>
              <a:ext cx="780360" cy="284564"/>
            </a:xfrm>
            <a:prstGeom prst="rect">
              <a:avLst/>
            </a:prstGeom>
          </p:spPr>
          <p:txBody>
            <a:bodyPr anchor="ctr" rtlCol="false" tIns="50800" lIns="50800" bIns="50800" rIns="50800"/>
            <a:lstStyle/>
            <a:p>
              <a:pPr algn="ctr">
                <a:lnSpc>
                  <a:spcPts val="3231"/>
                </a:lnSpc>
              </a:pPr>
            </a:p>
          </p:txBody>
        </p:sp>
      </p:grpSp>
      <p:grpSp>
        <p:nvGrpSpPr>
          <p:cNvPr name="Group 14" id="14"/>
          <p:cNvGrpSpPr/>
          <p:nvPr/>
        </p:nvGrpSpPr>
        <p:grpSpPr>
          <a:xfrm rot="0">
            <a:off x="601989" y="3915435"/>
            <a:ext cx="698753" cy="606678"/>
            <a:chOff x="0" y="0"/>
            <a:chExt cx="184034" cy="159784"/>
          </a:xfrm>
        </p:grpSpPr>
        <p:sp>
          <p:nvSpPr>
            <p:cNvPr name="Freeform 15" id="15"/>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16" id="16"/>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17" id="17"/>
          <p:cNvSpPr txBox="true"/>
          <p:nvPr/>
        </p:nvSpPr>
        <p:spPr>
          <a:xfrm rot="0">
            <a:off x="1385866" y="3999382"/>
            <a:ext cx="13384545" cy="429260"/>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Citigroup</a:t>
            </a:r>
          </a:p>
        </p:txBody>
      </p:sp>
      <p:grpSp>
        <p:nvGrpSpPr>
          <p:cNvPr name="Group 18" id="18"/>
          <p:cNvGrpSpPr/>
          <p:nvPr/>
        </p:nvGrpSpPr>
        <p:grpSpPr>
          <a:xfrm rot="0">
            <a:off x="469075" y="6079260"/>
            <a:ext cx="698753" cy="606678"/>
            <a:chOff x="0" y="0"/>
            <a:chExt cx="184034" cy="159784"/>
          </a:xfrm>
        </p:grpSpPr>
        <p:sp>
          <p:nvSpPr>
            <p:cNvPr name="Freeform 19" id="19"/>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0" id="20"/>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1" id="21"/>
          <p:cNvSpPr txBox="true"/>
          <p:nvPr/>
        </p:nvSpPr>
        <p:spPr>
          <a:xfrm rot="0">
            <a:off x="1376341" y="6203720"/>
            <a:ext cx="13384545" cy="429260"/>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Bank of America</a:t>
            </a:r>
          </a:p>
        </p:txBody>
      </p:sp>
      <p:sp>
        <p:nvSpPr>
          <p:cNvPr name="AutoShape 22" id="22"/>
          <p:cNvSpPr/>
          <p:nvPr/>
        </p:nvSpPr>
        <p:spPr>
          <a:xfrm flipV="true">
            <a:off x="13949575" y="1911930"/>
            <a:ext cx="0" cy="7776200"/>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478600" y="8014485"/>
            <a:ext cx="698753" cy="606678"/>
            <a:chOff x="0" y="0"/>
            <a:chExt cx="184034" cy="159784"/>
          </a:xfrm>
        </p:grpSpPr>
        <p:sp>
          <p:nvSpPr>
            <p:cNvPr name="Freeform 24" id="24"/>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5" id="25"/>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grpSp>
        <p:nvGrpSpPr>
          <p:cNvPr name="Group 26" id="26"/>
          <p:cNvGrpSpPr/>
          <p:nvPr/>
        </p:nvGrpSpPr>
        <p:grpSpPr>
          <a:xfrm rot="0">
            <a:off x="14502025" y="2684256"/>
            <a:ext cx="3484101" cy="1357122"/>
            <a:chOff x="0" y="0"/>
            <a:chExt cx="917623" cy="357431"/>
          </a:xfrm>
        </p:grpSpPr>
        <p:sp>
          <p:nvSpPr>
            <p:cNvPr name="Freeform 27" id="27"/>
            <p:cNvSpPr/>
            <p:nvPr/>
          </p:nvSpPr>
          <p:spPr>
            <a:xfrm flipH="false" flipV="false" rot="0">
              <a:off x="0" y="0"/>
              <a:ext cx="917623" cy="357431"/>
            </a:xfrm>
            <a:custGeom>
              <a:avLst/>
              <a:gdLst/>
              <a:ahLst/>
              <a:cxnLst/>
              <a:rect r="r" b="b" t="t" l="l"/>
              <a:pathLst>
                <a:path h="357431" w="917623">
                  <a:moveTo>
                    <a:pt x="0" y="0"/>
                  </a:moveTo>
                  <a:lnTo>
                    <a:pt x="917623" y="0"/>
                  </a:lnTo>
                  <a:lnTo>
                    <a:pt x="917623" y="357431"/>
                  </a:lnTo>
                  <a:lnTo>
                    <a:pt x="0" y="357431"/>
                  </a:lnTo>
                  <a:close/>
                </a:path>
              </a:pathLst>
            </a:custGeom>
            <a:solidFill>
              <a:srgbClr val="F6D9A6"/>
            </a:solidFill>
          </p:spPr>
        </p:sp>
        <p:sp>
          <p:nvSpPr>
            <p:cNvPr name="TextBox 28" id="28"/>
            <p:cNvSpPr txBox="true"/>
            <p:nvPr/>
          </p:nvSpPr>
          <p:spPr>
            <a:xfrm>
              <a:off x="0" y="-38100"/>
              <a:ext cx="917623" cy="395531"/>
            </a:xfrm>
            <a:prstGeom prst="rect">
              <a:avLst/>
            </a:prstGeom>
          </p:spPr>
          <p:txBody>
            <a:bodyPr anchor="ctr" rtlCol="false" tIns="50800" lIns="50800" bIns="50800" rIns="50800"/>
            <a:lstStyle/>
            <a:p>
              <a:pPr algn="ctr">
                <a:lnSpc>
                  <a:spcPts val="2858"/>
                </a:lnSpc>
              </a:pPr>
            </a:p>
          </p:txBody>
        </p:sp>
      </p:grpSp>
      <p:grpSp>
        <p:nvGrpSpPr>
          <p:cNvPr name="Group 29" id="29"/>
          <p:cNvGrpSpPr/>
          <p:nvPr/>
        </p:nvGrpSpPr>
        <p:grpSpPr>
          <a:xfrm rot="0">
            <a:off x="14574590" y="4686156"/>
            <a:ext cx="3484101" cy="1091057"/>
            <a:chOff x="0" y="0"/>
            <a:chExt cx="917623" cy="287356"/>
          </a:xfrm>
        </p:grpSpPr>
        <p:sp>
          <p:nvSpPr>
            <p:cNvPr name="Freeform 30" id="30"/>
            <p:cNvSpPr/>
            <p:nvPr/>
          </p:nvSpPr>
          <p:spPr>
            <a:xfrm flipH="false" flipV="false" rot="0">
              <a:off x="0" y="0"/>
              <a:ext cx="917623" cy="287356"/>
            </a:xfrm>
            <a:custGeom>
              <a:avLst/>
              <a:gdLst/>
              <a:ahLst/>
              <a:cxnLst/>
              <a:rect r="r" b="b" t="t" l="l"/>
              <a:pathLst>
                <a:path h="287356" w="917623">
                  <a:moveTo>
                    <a:pt x="0" y="0"/>
                  </a:moveTo>
                  <a:lnTo>
                    <a:pt x="917623" y="0"/>
                  </a:lnTo>
                  <a:lnTo>
                    <a:pt x="917623" y="287356"/>
                  </a:lnTo>
                  <a:lnTo>
                    <a:pt x="0" y="287356"/>
                  </a:lnTo>
                  <a:close/>
                </a:path>
              </a:pathLst>
            </a:custGeom>
            <a:solidFill>
              <a:srgbClr val="F9D549"/>
            </a:solidFill>
          </p:spPr>
        </p:sp>
        <p:sp>
          <p:nvSpPr>
            <p:cNvPr name="TextBox 31" id="31"/>
            <p:cNvSpPr txBox="true"/>
            <p:nvPr/>
          </p:nvSpPr>
          <p:spPr>
            <a:xfrm>
              <a:off x="0" y="-38100"/>
              <a:ext cx="917623" cy="325456"/>
            </a:xfrm>
            <a:prstGeom prst="rect">
              <a:avLst/>
            </a:prstGeom>
          </p:spPr>
          <p:txBody>
            <a:bodyPr anchor="ctr" rtlCol="false" tIns="50800" lIns="50800" bIns="50800" rIns="50800"/>
            <a:lstStyle/>
            <a:p>
              <a:pPr algn="ctr">
                <a:lnSpc>
                  <a:spcPts val="2858"/>
                </a:lnSpc>
              </a:pPr>
            </a:p>
          </p:txBody>
        </p:sp>
      </p:grpSp>
      <p:grpSp>
        <p:nvGrpSpPr>
          <p:cNvPr name="Group 32" id="32"/>
          <p:cNvGrpSpPr/>
          <p:nvPr/>
        </p:nvGrpSpPr>
        <p:grpSpPr>
          <a:xfrm rot="0">
            <a:off x="14378200" y="6588052"/>
            <a:ext cx="3607926" cy="1361931"/>
            <a:chOff x="0" y="0"/>
            <a:chExt cx="950236" cy="358698"/>
          </a:xfrm>
        </p:grpSpPr>
        <p:sp>
          <p:nvSpPr>
            <p:cNvPr name="Freeform 33" id="33"/>
            <p:cNvSpPr/>
            <p:nvPr/>
          </p:nvSpPr>
          <p:spPr>
            <a:xfrm flipH="false" flipV="false" rot="0">
              <a:off x="0" y="0"/>
              <a:ext cx="950236" cy="358698"/>
            </a:xfrm>
            <a:custGeom>
              <a:avLst/>
              <a:gdLst/>
              <a:ahLst/>
              <a:cxnLst/>
              <a:rect r="r" b="b" t="t" l="l"/>
              <a:pathLst>
                <a:path h="358698" w="950236">
                  <a:moveTo>
                    <a:pt x="0" y="0"/>
                  </a:moveTo>
                  <a:lnTo>
                    <a:pt x="950236" y="0"/>
                  </a:lnTo>
                  <a:lnTo>
                    <a:pt x="950236" y="358698"/>
                  </a:lnTo>
                  <a:lnTo>
                    <a:pt x="0" y="358698"/>
                  </a:lnTo>
                  <a:close/>
                </a:path>
              </a:pathLst>
            </a:custGeom>
            <a:solidFill>
              <a:srgbClr val="F6D9A6"/>
            </a:solidFill>
          </p:spPr>
        </p:sp>
        <p:sp>
          <p:nvSpPr>
            <p:cNvPr name="TextBox 34" id="34"/>
            <p:cNvSpPr txBox="true"/>
            <p:nvPr/>
          </p:nvSpPr>
          <p:spPr>
            <a:xfrm>
              <a:off x="0" y="-38100"/>
              <a:ext cx="950236" cy="396798"/>
            </a:xfrm>
            <a:prstGeom prst="rect">
              <a:avLst/>
            </a:prstGeom>
          </p:spPr>
          <p:txBody>
            <a:bodyPr anchor="ctr" rtlCol="false" tIns="50800" lIns="50800" bIns="50800" rIns="50800"/>
            <a:lstStyle/>
            <a:p>
              <a:pPr algn="ctr">
                <a:lnSpc>
                  <a:spcPts val="2858"/>
                </a:lnSpc>
              </a:pPr>
            </a:p>
          </p:txBody>
        </p:sp>
      </p:grpSp>
      <p:sp>
        <p:nvSpPr>
          <p:cNvPr name="TextBox 35" id="35"/>
          <p:cNvSpPr txBox="true"/>
          <p:nvPr/>
        </p:nvSpPr>
        <p:spPr>
          <a:xfrm rot="0">
            <a:off x="719252" y="1772773"/>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1</a:t>
            </a:r>
          </a:p>
        </p:txBody>
      </p:sp>
      <p:sp>
        <p:nvSpPr>
          <p:cNvPr name="TextBox 36" id="36"/>
          <p:cNvSpPr txBox="true"/>
          <p:nvPr/>
        </p:nvSpPr>
        <p:spPr>
          <a:xfrm rot="0">
            <a:off x="601989" y="2453538"/>
            <a:ext cx="12691248" cy="1204722"/>
          </a:xfrm>
          <a:prstGeom prst="rect">
            <a:avLst/>
          </a:prstGeom>
        </p:spPr>
        <p:txBody>
          <a:bodyPr anchor="t" rtlCol="false" tIns="0" lIns="0" bIns="0" rIns="0">
            <a:spAutoFit/>
          </a:bodyPr>
          <a:lstStyle/>
          <a:p>
            <a:pPr algn="just">
              <a:lnSpc>
                <a:spcPts val="3234"/>
              </a:lnSpc>
            </a:pPr>
            <a:r>
              <a:rPr lang="en-US" sz="2100">
                <a:solidFill>
                  <a:srgbClr val="000000"/>
                </a:solidFill>
                <a:latin typeface="Helvetica World"/>
                <a:ea typeface="Helvetica World"/>
                <a:cs typeface="Helvetica World"/>
                <a:sym typeface="Helvetica World"/>
              </a:rPr>
              <a:t>JPMorgan relies on an internal Environmental &amp; Social (E&amp;S) screening process with no evidence of Indigenous community consultation or FPIC-specific protocols. It has not disclosed any project-level ESG enforcement data nor held shareholder votes on this topic. JPMorgan demonstrates the widest execution gap</a:t>
            </a:r>
          </a:p>
        </p:txBody>
      </p:sp>
      <p:sp>
        <p:nvSpPr>
          <p:cNvPr name="TextBox 37" id="37"/>
          <p:cNvSpPr txBox="true"/>
          <p:nvPr/>
        </p:nvSpPr>
        <p:spPr>
          <a:xfrm rot="0">
            <a:off x="806003" y="3953535"/>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sp>
        <p:nvSpPr>
          <p:cNvPr name="TextBox 38" id="38"/>
          <p:cNvSpPr txBox="true"/>
          <p:nvPr/>
        </p:nvSpPr>
        <p:spPr>
          <a:xfrm rot="0">
            <a:off x="513042" y="4636413"/>
            <a:ext cx="12780195" cy="1204722"/>
          </a:xfrm>
          <a:prstGeom prst="rect">
            <a:avLst/>
          </a:prstGeom>
        </p:spPr>
        <p:txBody>
          <a:bodyPr anchor="t" rtlCol="false" tIns="0" lIns="0" bIns="0" rIns="0">
            <a:spAutoFit/>
          </a:bodyPr>
          <a:lstStyle/>
          <a:p>
            <a:pPr algn="just">
              <a:lnSpc>
                <a:spcPts val="3234"/>
              </a:lnSpc>
            </a:pPr>
            <a:r>
              <a:rPr lang="en-US" sz="2100">
                <a:solidFill>
                  <a:srgbClr val="000000"/>
                </a:solidFill>
                <a:latin typeface="Helvetica World"/>
                <a:ea typeface="Helvetica World"/>
                <a:cs typeface="Helvetica World"/>
                <a:sym typeface="Helvetica World"/>
              </a:rPr>
              <a:t>Citigroup uses independent consultants and conducts annual credit reviews to flag high-risk clients, offering a more structured due diligence process. However, its 2024 Indigenous Rights report lacked direct input from affected communities, raising questions of legitimacy. </a:t>
            </a:r>
          </a:p>
        </p:txBody>
      </p:sp>
      <p:sp>
        <p:nvSpPr>
          <p:cNvPr name="TextBox 39" id="39"/>
          <p:cNvSpPr txBox="true"/>
          <p:nvPr/>
        </p:nvSpPr>
        <p:spPr>
          <a:xfrm rot="0">
            <a:off x="699610" y="6126885"/>
            <a:ext cx="270768"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sp>
        <p:nvSpPr>
          <p:cNvPr name="TextBox 40" id="40"/>
          <p:cNvSpPr txBox="true"/>
          <p:nvPr/>
        </p:nvSpPr>
        <p:spPr>
          <a:xfrm rot="0">
            <a:off x="638965" y="6924063"/>
            <a:ext cx="12780195" cy="795147"/>
          </a:xfrm>
          <a:prstGeom prst="rect">
            <a:avLst/>
          </a:prstGeom>
        </p:spPr>
        <p:txBody>
          <a:bodyPr anchor="t" rtlCol="false" tIns="0" lIns="0" bIns="0" rIns="0">
            <a:spAutoFit/>
          </a:bodyPr>
          <a:lstStyle/>
          <a:p>
            <a:pPr algn="just">
              <a:lnSpc>
                <a:spcPts val="3234"/>
              </a:lnSpc>
            </a:pPr>
            <a:r>
              <a:rPr lang="en-US" sz="2100">
                <a:solidFill>
                  <a:srgbClr val="000000"/>
                </a:solidFill>
                <a:latin typeface="Helvetica World"/>
                <a:ea typeface="Helvetica World"/>
                <a:cs typeface="Helvetica World"/>
                <a:sym typeface="Helvetica World"/>
              </a:rPr>
              <a:t>BoA operates a robust governance architecture with oversight from its ESG Council and a structured ESRPF framework. Yet, it lacks any Indigenous-specific reporting metrics for FPIC, weakening its practical impact.</a:t>
            </a:r>
          </a:p>
        </p:txBody>
      </p:sp>
      <p:sp>
        <p:nvSpPr>
          <p:cNvPr name="TextBox 41" id="41"/>
          <p:cNvSpPr txBox="true"/>
          <p:nvPr/>
        </p:nvSpPr>
        <p:spPr>
          <a:xfrm rot="0">
            <a:off x="14296249" y="1677523"/>
            <a:ext cx="12457138" cy="373562"/>
          </a:xfrm>
          <a:prstGeom prst="rect">
            <a:avLst/>
          </a:prstGeom>
        </p:spPr>
        <p:txBody>
          <a:bodyPr anchor="t" rtlCol="false" tIns="0" lIns="0" bIns="0" rIns="0">
            <a:spAutoFit/>
          </a:bodyPr>
          <a:lstStyle/>
          <a:p>
            <a:pPr algn="l">
              <a:lnSpc>
                <a:spcPts val="2552"/>
              </a:lnSpc>
            </a:pPr>
            <a:r>
              <a:rPr lang="en-US" sz="2578" b="true">
                <a:solidFill>
                  <a:srgbClr val="000000"/>
                </a:solidFill>
                <a:latin typeface="Helvetica World Bold"/>
                <a:ea typeface="Helvetica World Bold"/>
                <a:cs typeface="Helvetica World Bold"/>
                <a:sym typeface="Helvetica World Bold"/>
              </a:rPr>
              <a:t>Shareholder Outcome</a:t>
            </a:r>
          </a:p>
        </p:txBody>
      </p:sp>
      <p:sp>
        <p:nvSpPr>
          <p:cNvPr name="TextBox 42" id="42"/>
          <p:cNvSpPr txBox="true"/>
          <p:nvPr/>
        </p:nvSpPr>
        <p:spPr>
          <a:xfrm rot="0">
            <a:off x="709135" y="8062110"/>
            <a:ext cx="270768"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4</a:t>
            </a:r>
          </a:p>
        </p:txBody>
      </p:sp>
      <p:sp>
        <p:nvSpPr>
          <p:cNvPr name="TextBox 43" id="43"/>
          <p:cNvSpPr txBox="true"/>
          <p:nvPr/>
        </p:nvSpPr>
        <p:spPr>
          <a:xfrm rot="0">
            <a:off x="601989" y="8691810"/>
            <a:ext cx="12780195" cy="1204722"/>
          </a:xfrm>
          <a:prstGeom prst="rect">
            <a:avLst/>
          </a:prstGeom>
        </p:spPr>
        <p:txBody>
          <a:bodyPr anchor="t" rtlCol="false" tIns="0" lIns="0" bIns="0" rIns="0">
            <a:spAutoFit/>
          </a:bodyPr>
          <a:lstStyle/>
          <a:p>
            <a:pPr algn="just">
              <a:lnSpc>
                <a:spcPts val="3234"/>
              </a:lnSpc>
            </a:pPr>
            <a:r>
              <a:rPr lang="en-US" sz="2100">
                <a:solidFill>
                  <a:srgbClr val="000000"/>
                </a:solidFill>
                <a:latin typeface="Helvetica World"/>
                <a:ea typeface="Helvetica World"/>
                <a:cs typeface="Helvetica World"/>
                <a:sym typeface="Helvetica World"/>
              </a:rPr>
              <a:t>Wells Fargo shows formal alignment with IFC PS7 and maintains an independent ESRM team for due diligence, including escalation protocols. However, its Indigenous Peoples Statement applies primarily to U.S. contexts, leaving Latin America and other geographies uncovered. </a:t>
            </a:r>
          </a:p>
        </p:txBody>
      </p:sp>
      <p:sp>
        <p:nvSpPr>
          <p:cNvPr name="TextBox 44" id="44"/>
          <p:cNvSpPr txBox="true"/>
          <p:nvPr/>
        </p:nvSpPr>
        <p:spPr>
          <a:xfrm rot="0">
            <a:off x="1385866" y="8138945"/>
            <a:ext cx="13384545" cy="429260"/>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Wells Fargo</a:t>
            </a:r>
          </a:p>
        </p:txBody>
      </p:sp>
      <p:sp>
        <p:nvSpPr>
          <p:cNvPr name="TextBox 45" id="45"/>
          <p:cNvSpPr txBox="true"/>
          <p:nvPr/>
        </p:nvSpPr>
        <p:spPr>
          <a:xfrm rot="0">
            <a:off x="14865661" y="2890895"/>
            <a:ext cx="2901958" cy="863206"/>
          </a:xfrm>
          <a:prstGeom prst="rect">
            <a:avLst/>
          </a:prstGeom>
        </p:spPr>
        <p:txBody>
          <a:bodyPr anchor="t" rtlCol="false" tIns="0" lIns="0" bIns="0" rIns="0">
            <a:spAutoFit/>
          </a:bodyPr>
          <a:lstStyle/>
          <a:p>
            <a:pPr algn="just">
              <a:lnSpc>
                <a:spcPts val="3196"/>
              </a:lnSpc>
            </a:pPr>
            <a:r>
              <a:rPr lang="en-US" sz="2577" b="true">
                <a:solidFill>
                  <a:srgbClr val="000000"/>
                </a:solidFill>
                <a:latin typeface="Helvetica World Bold"/>
                <a:ea typeface="Helvetica World Bold"/>
                <a:cs typeface="Helvetica World Bold"/>
                <a:sym typeface="Helvetica World Bold"/>
              </a:rPr>
              <a:t>Failed and then reversed in 2025!</a:t>
            </a:r>
          </a:p>
        </p:txBody>
      </p:sp>
      <p:sp>
        <p:nvSpPr>
          <p:cNvPr name="TextBox 46" id="46"/>
          <p:cNvSpPr txBox="true"/>
          <p:nvPr/>
        </p:nvSpPr>
        <p:spPr>
          <a:xfrm rot="0">
            <a:off x="15206708" y="4972050"/>
            <a:ext cx="2851982" cy="498305"/>
          </a:xfrm>
          <a:prstGeom prst="rect">
            <a:avLst/>
          </a:prstGeom>
        </p:spPr>
        <p:txBody>
          <a:bodyPr anchor="t" rtlCol="false" tIns="0" lIns="0" bIns="0" rIns="0">
            <a:spAutoFit/>
          </a:bodyPr>
          <a:lstStyle/>
          <a:p>
            <a:pPr algn="just">
              <a:lnSpc>
                <a:spcPts val="3969"/>
              </a:lnSpc>
            </a:pPr>
            <a:r>
              <a:rPr lang="en-US" sz="2577" b="true">
                <a:solidFill>
                  <a:srgbClr val="000000"/>
                </a:solidFill>
                <a:latin typeface="Helvetica World Bold"/>
                <a:ea typeface="Helvetica World Bold"/>
                <a:cs typeface="Helvetica World Bold"/>
                <a:sym typeface="Helvetica World Bold"/>
              </a:rPr>
              <a:t>26.3% support</a:t>
            </a:r>
          </a:p>
        </p:txBody>
      </p:sp>
      <p:sp>
        <p:nvSpPr>
          <p:cNvPr name="TextBox 47" id="47"/>
          <p:cNvSpPr txBox="true"/>
          <p:nvPr/>
        </p:nvSpPr>
        <p:spPr>
          <a:xfrm rot="0">
            <a:off x="14479882" y="6800790"/>
            <a:ext cx="3287737" cy="922744"/>
          </a:xfrm>
          <a:prstGeom prst="rect">
            <a:avLst/>
          </a:prstGeom>
        </p:spPr>
        <p:txBody>
          <a:bodyPr anchor="t" rtlCol="false" tIns="0" lIns="0" bIns="0" rIns="0">
            <a:spAutoFit/>
          </a:bodyPr>
          <a:lstStyle/>
          <a:p>
            <a:pPr algn="just">
              <a:lnSpc>
                <a:spcPts val="3402"/>
              </a:lnSpc>
            </a:pPr>
            <a:r>
              <a:rPr lang="en-US" sz="2577" b="true">
                <a:solidFill>
                  <a:srgbClr val="000000"/>
                </a:solidFill>
                <a:latin typeface="Helvetica World Bold"/>
                <a:ea typeface="Helvetica World Bold"/>
                <a:cs typeface="Helvetica World Bold"/>
                <a:sym typeface="Helvetica World Bold"/>
              </a:rPr>
              <a:t>No as focus became de-banking</a:t>
            </a:r>
          </a:p>
        </p:txBody>
      </p:sp>
      <p:grpSp>
        <p:nvGrpSpPr>
          <p:cNvPr name="Group 48" id="48"/>
          <p:cNvGrpSpPr/>
          <p:nvPr/>
        </p:nvGrpSpPr>
        <p:grpSpPr>
          <a:xfrm rot="0">
            <a:off x="14512678" y="8597683"/>
            <a:ext cx="3607926" cy="893868"/>
            <a:chOff x="0" y="0"/>
            <a:chExt cx="950236" cy="235422"/>
          </a:xfrm>
        </p:grpSpPr>
        <p:sp>
          <p:nvSpPr>
            <p:cNvPr name="Freeform 49" id="49"/>
            <p:cNvSpPr/>
            <p:nvPr/>
          </p:nvSpPr>
          <p:spPr>
            <a:xfrm flipH="false" flipV="false" rot="0">
              <a:off x="0" y="0"/>
              <a:ext cx="950236" cy="235422"/>
            </a:xfrm>
            <a:custGeom>
              <a:avLst/>
              <a:gdLst/>
              <a:ahLst/>
              <a:cxnLst/>
              <a:rect r="r" b="b" t="t" l="l"/>
              <a:pathLst>
                <a:path h="235422" w="950236">
                  <a:moveTo>
                    <a:pt x="0" y="0"/>
                  </a:moveTo>
                  <a:lnTo>
                    <a:pt x="950236" y="0"/>
                  </a:lnTo>
                  <a:lnTo>
                    <a:pt x="950236" y="235422"/>
                  </a:lnTo>
                  <a:lnTo>
                    <a:pt x="0" y="235422"/>
                  </a:lnTo>
                  <a:close/>
                </a:path>
              </a:pathLst>
            </a:custGeom>
            <a:solidFill>
              <a:srgbClr val="F9D549"/>
            </a:solidFill>
          </p:spPr>
        </p:sp>
        <p:sp>
          <p:nvSpPr>
            <p:cNvPr name="TextBox 50" id="50"/>
            <p:cNvSpPr txBox="true"/>
            <p:nvPr/>
          </p:nvSpPr>
          <p:spPr>
            <a:xfrm>
              <a:off x="0" y="-38100"/>
              <a:ext cx="950236" cy="273522"/>
            </a:xfrm>
            <a:prstGeom prst="rect">
              <a:avLst/>
            </a:prstGeom>
          </p:spPr>
          <p:txBody>
            <a:bodyPr anchor="ctr" rtlCol="false" tIns="50800" lIns="50800" bIns="50800" rIns="50800"/>
            <a:lstStyle/>
            <a:p>
              <a:pPr algn="ctr">
                <a:lnSpc>
                  <a:spcPts val="2858"/>
                </a:lnSpc>
              </a:pPr>
            </a:p>
          </p:txBody>
        </p:sp>
      </p:grpSp>
      <p:sp>
        <p:nvSpPr>
          <p:cNvPr name="TextBox 51" id="51"/>
          <p:cNvSpPr txBox="true"/>
          <p:nvPr/>
        </p:nvSpPr>
        <p:spPr>
          <a:xfrm rot="0">
            <a:off x="15196056" y="8759608"/>
            <a:ext cx="2790070" cy="498305"/>
          </a:xfrm>
          <a:prstGeom prst="rect">
            <a:avLst/>
          </a:prstGeom>
        </p:spPr>
        <p:txBody>
          <a:bodyPr anchor="t" rtlCol="false" tIns="0" lIns="0" bIns="0" rIns="0">
            <a:spAutoFit/>
          </a:bodyPr>
          <a:lstStyle/>
          <a:p>
            <a:pPr algn="just">
              <a:lnSpc>
                <a:spcPts val="3969"/>
              </a:lnSpc>
            </a:pPr>
            <a:r>
              <a:rPr lang="en-US" sz="2577" b="true">
                <a:solidFill>
                  <a:srgbClr val="000000"/>
                </a:solidFill>
                <a:latin typeface="Helvetica World Bold"/>
                <a:ea typeface="Helvetica World Bold"/>
                <a:cs typeface="Helvetica World Bold"/>
                <a:sym typeface="Helvetica World Bold"/>
              </a:rPr>
              <a:t>23.8% support</a:t>
            </a:r>
          </a:p>
        </p:txBody>
      </p:sp>
      <p:sp>
        <p:nvSpPr>
          <p:cNvPr name="AutoShape 52" id="52"/>
          <p:cNvSpPr/>
          <p:nvPr/>
        </p:nvSpPr>
        <p:spPr>
          <a:xfrm>
            <a:off x="1404916" y="2284202"/>
            <a:ext cx="1983991" cy="0"/>
          </a:xfrm>
          <a:prstGeom prst="line">
            <a:avLst/>
          </a:prstGeom>
          <a:ln cap="flat" w="38100">
            <a:solidFill>
              <a:srgbClr val="000000"/>
            </a:solidFill>
            <a:prstDash val="solid"/>
            <a:headEnd type="none" len="sm" w="sm"/>
            <a:tailEnd type="none" len="sm" w="sm"/>
          </a:ln>
        </p:spPr>
      </p:sp>
      <p:sp>
        <p:nvSpPr>
          <p:cNvPr name="AutoShape 53" id="53"/>
          <p:cNvSpPr/>
          <p:nvPr/>
        </p:nvSpPr>
        <p:spPr>
          <a:xfrm>
            <a:off x="1376341" y="4484013"/>
            <a:ext cx="1983991" cy="0"/>
          </a:xfrm>
          <a:prstGeom prst="line">
            <a:avLst/>
          </a:prstGeom>
          <a:ln cap="flat" w="38100">
            <a:solidFill>
              <a:srgbClr val="000000"/>
            </a:solidFill>
            <a:prstDash val="solid"/>
            <a:headEnd type="none" len="sm" w="sm"/>
            <a:tailEnd type="none" len="sm" w="sm"/>
          </a:ln>
        </p:spPr>
      </p:sp>
      <p:sp>
        <p:nvSpPr>
          <p:cNvPr name="AutoShape 54" id="54"/>
          <p:cNvSpPr/>
          <p:nvPr/>
        </p:nvSpPr>
        <p:spPr>
          <a:xfrm>
            <a:off x="1433491" y="6704988"/>
            <a:ext cx="2938708" cy="0"/>
          </a:xfrm>
          <a:prstGeom prst="line">
            <a:avLst/>
          </a:prstGeom>
          <a:ln cap="flat" w="38100">
            <a:solidFill>
              <a:srgbClr val="000000"/>
            </a:solidFill>
            <a:prstDash val="solid"/>
            <a:headEnd type="none" len="sm" w="sm"/>
            <a:tailEnd type="none" len="sm" w="sm"/>
          </a:ln>
        </p:spPr>
      </p:sp>
      <p:sp>
        <p:nvSpPr>
          <p:cNvPr name="AutoShape 55" id="55"/>
          <p:cNvSpPr/>
          <p:nvPr/>
        </p:nvSpPr>
        <p:spPr>
          <a:xfrm>
            <a:off x="1395391" y="8602114"/>
            <a:ext cx="2938708" cy="0"/>
          </a:xfrm>
          <a:prstGeom prst="line">
            <a:avLst/>
          </a:prstGeom>
          <a:ln cap="flat" w="38100">
            <a:solidFill>
              <a:srgbClr val="000000"/>
            </a:solidFill>
            <a:prstDash val="solid"/>
            <a:headEnd type="none" len="sm" w="sm"/>
            <a:tailEnd type="none" len="sm" w="sm"/>
          </a:ln>
        </p:spPr>
      </p:sp>
      <p:sp>
        <p:nvSpPr>
          <p:cNvPr name="TextBox 56" id="56"/>
          <p:cNvSpPr txBox="true"/>
          <p:nvPr/>
        </p:nvSpPr>
        <p:spPr>
          <a:xfrm rot="0">
            <a:off x="303526" y="10039407"/>
            <a:ext cx="17680948" cy="167959"/>
          </a:xfrm>
          <a:prstGeom prst="rect">
            <a:avLst/>
          </a:prstGeom>
        </p:spPr>
        <p:txBody>
          <a:bodyPr anchor="t" rtlCol="false" tIns="0" lIns="0" bIns="0" rIns="0">
            <a:spAutoFit/>
          </a:bodyPr>
          <a:lstStyle/>
          <a:p>
            <a:pPr algn="just">
              <a:lnSpc>
                <a:spcPts val="1360"/>
              </a:lnSpc>
            </a:pPr>
            <a:r>
              <a:rPr lang="en-US" b="true" sz="986" spc="96">
                <a:solidFill>
                  <a:srgbClr val="231F20"/>
                </a:solidFill>
                <a:latin typeface="Open Sauce Bold"/>
                <a:ea typeface="Open Sauce Bold"/>
                <a:cs typeface="Open Sauce Bold"/>
                <a:sym typeface="Open Sauce Bold"/>
              </a:rPr>
              <a:t>¹ Respecting the Rights of Indigenous Peoples: 2023 Report</a:t>
            </a:r>
            <a:r>
              <a:rPr lang="en-US" b="true" sz="986" spc="96" u="none">
                <a:solidFill>
                  <a:srgbClr val="231F20"/>
                </a:solidFill>
                <a:latin typeface="Open Sauce Bold"/>
                <a:ea typeface="Open Sauce Bold"/>
                <a:cs typeface="Open Sauce Bold"/>
                <a:sym typeface="Open Sauce Bold"/>
              </a:rPr>
              <a:t>, Citigroup</a:t>
            </a:r>
            <a:r>
              <a:rPr lang="en-US" b="true" sz="986" spc="96">
                <a:solidFill>
                  <a:srgbClr val="231F20"/>
                </a:solidFill>
                <a:latin typeface="Open Sauce Bold"/>
                <a:ea typeface="Open Sauce Bold"/>
                <a:cs typeface="Open Sauce Bold"/>
                <a:sym typeface="Open Sauce Bold"/>
              </a:rPr>
              <a:t> Inc</a:t>
            </a:r>
            <a:r>
              <a:rPr lang="en-US" b="true" sz="986" spc="96" u="none">
                <a:solidFill>
                  <a:srgbClr val="231F20"/>
                </a:solidFill>
                <a:latin typeface="Open Sauce Bold"/>
                <a:ea typeface="Open Sauce Bold"/>
                <a:cs typeface="Open Sauce Bold"/>
                <a:sym typeface="Open Sauce Bold"/>
              </a:rPr>
              <a:t>., 20</a:t>
            </a:r>
            <a:r>
              <a:rPr lang="en-US" b="true" sz="986" spc="96">
                <a:solidFill>
                  <a:srgbClr val="231F20"/>
                </a:solidFill>
                <a:latin typeface="Open Sauce Bold"/>
                <a:ea typeface="Open Sauce Bold"/>
                <a:cs typeface="Open Sauce Bold"/>
                <a:sym typeface="Open Sauce Bold"/>
              </a:rPr>
              <a:t>2</a:t>
            </a:r>
            <a:r>
              <a:rPr lang="en-US" b="true" sz="986" spc="96" u="none">
                <a:solidFill>
                  <a:srgbClr val="231F20"/>
                </a:solidFill>
                <a:latin typeface="Open Sauce Bold"/>
                <a:ea typeface="Open Sauce Bold"/>
                <a:cs typeface="Open Sauce Bold"/>
                <a:sym typeface="Open Sauce Bold"/>
              </a:rPr>
              <a:t>3; </a:t>
            </a:r>
            <a:r>
              <a:rPr lang="en-US" b="true" sz="986" spc="96">
                <a:solidFill>
                  <a:srgbClr val="231F20"/>
                </a:solidFill>
                <a:latin typeface="Open Sauce Bold"/>
                <a:ea typeface="Open Sauce Bold"/>
                <a:cs typeface="Open Sauce Bold"/>
                <a:sym typeface="Open Sauce Bold"/>
              </a:rPr>
              <a:t>²</a:t>
            </a:r>
            <a:r>
              <a:rPr lang="en-US" b="true" sz="986" spc="96" u="none">
                <a:solidFill>
                  <a:srgbClr val="231F20"/>
                </a:solidFill>
                <a:latin typeface="Open Sauce Bold"/>
                <a:ea typeface="Open Sauce Bold"/>
                <a:cs typeface="Open Sauce Bold"/>
                <a:sym typeface="Open Sauce Bold"/>
              </a:rPr>
              <a:t> Indigenous </a:t>
            </a:r>
            <a:r>
              <a:rPr lang="en-US" b="true" sz="986" spc="96">
                <a:solidFill>
                  <a:srgbClr val="231F20"/>
                </a:solidFill>
                <a:latin typeface="Open Sauce Bold"/>
                <a:ea typeface="Open Sauce Bold"/>
                <a:cs typeface="Open Sauce Bold"/>
                <a:sym typeface="Open Sauce Bold"/>
              </a:rPr>
              <a:t>P</a:t>
            </a:r>
            <a:r>
              <a:rPr lang="en-US" b="true" sz="986" spc="96" u="none">
                <a:solidFill>
                  <a:srgbClr val="231F20"/>
                </a:solidFill>
                <a:latin typeface="Open Sauce Bold"/>
                <a:ea typeface="Open Sauce Bold"/>
                <a:cs typeface="Open Sauce Bold"/>
                <a:sym typeface="Open Sauce Bold"/>
              </a:rPr>
              <a:t>eopl</a:t>
            </a:r>
            <a:r>
              <a:rPr lang="en-US" b="true" sz="986" spc="96">
                <a:solidFill>
                  <a:srgbClr val="231F20"/>
                </a:solidFill>
                <a:latin typeface="Open Sauce Bold"/>
                <a:ea typeface="Open Sauce Bold"/>
                <a:cs typeface="Open Sauce Bold"/>
                <a:sym typeface="Open Sauce Bold"/>
              </a:rPr>
              <a:t>es Statement</a:t>
            </a:r>
            <a:r>
              <a:rPr lang="en-US" b="true" sz="986" spc="96" u="none">
                <a:solidFill>
                  <a:srgbClr val="231F20"/>
                </a:solidFill>
                <a:latin typeface="Open Sauce Bold"/>
                <a:ea typeface="Open Sauce Bold"/>
                <a:cs typeface="Open Sauce Bold"/>
                <a:sym typeface="Open Sauce Bold"/>
              </a:rPr>
              <a:t>, Wells Fargo, 202</a:t>
            </a:r>
            <a:r>
              <a:rPr lang="en-US" b="true" sz="986" spc="96" u="none">
                <a:solidFill>
                  <a:srgbClr val="231F20"/>
                </a:solidFill>
                <a:latin typeface="Open Sauce Bold"/>
                <a:ea typeface="Open Sauce Bold"/>
                <a:cs typeface="Open Sauce Bold"/>
                <a:sym typeface="Open Sauce Bold"/>
              </a:rPr>
              <a:t>4; ³ Human Rights Statement, Bank of America, 2024; ⁴ Human Rights, JPMorgan Chase &amp; Co., 2025.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4545626" y="4756045"/>
            <a:ext cx="47625" cy="4856200"/>
            <a:chOff x="0" y="0"/>
            <a:chExt cx="12543" cy="1278999"/>
          </a:xfrm>
        </p:grpSpPr>
        <p:sp>
          <p:nvSpPr>
            <p:cNvPr name="Freeform 3" id="3"/>
            <p:cNvSpPr/>
            <p:nvPr/>
          </p:nvSpPr>
          <p:spPr>
            <a:xfrm flipH="false" flipV="false" rot="0">
              <a:off x="0" y="0"/>
              <a:ext cx="12543" cy="1278999"/>
            </a:xfrm>
            <a:custGeom>
              <a:avLst/>
              <a:gdLst/>
              <a:ahLst/>
              <a:cxnLst/>
              <a:rect r="r" b="b" t="t" l="l"/>
              <a:pathLst>
                <a:path h="1278999" w="12543">
                  <a:moveTo>
                    <a:pt x="0" y="0"/>
                  </a:moveTo>
                  <a:lnTo>
                    <a:pt x="12543" y="0"/>
                  </a:lnTo>
                  <a:lnTo>
                    <a:pt x="12543" y="1278999"/>
                  </a:lnTo>
                  <a:lnTo>
                    <a:pt x="0" y="1278999"/>
                  </a:lnTo>
                  <a:close/>
                </a:path>
              </a:pathLst>
            </a:custGeom>
            <a:solidFill>
              <a:srgbClr val="009245"/>
            </a:solidFill>
          </p:spPr>
        </p:sp>
        <p:sp>
          <p:nvSpPr>
            <p:cNvPr name="TextBox 4" id="4"/>
            <p:cNvSpPr txBox="true"/>
            <p:nvPr/>
          </p:nvSpPr>
          <p:spPr>
            <a:xfrm>
              <a:off x="0" y="-19050"/>
              <a:ext cx="12543" cy="1298049"/>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3642353" y="165026"/>
            <a:ext cx="11003294" cy="1270148"/>
            <a:chOff x="0" y="0"/>
            <a:chExt cx="14671058" cy="1693531"/>
          </a:xfrm>
        </p:grpSpPr>
        <p:grpSp>
          <p:nvGrpSpPr>
            <p:cNvPr name="Group 6" id="6"/>
            <p:cNvGrpSpPr/>
            <p:nvPr/>
          </p:nvGrpSpPr>
          <p:grpSpPr>
            <a:xfrm rot="0">
              <a:off x="0" y="0"/>
              <a:ext cx="14671058" cy="1676114"/>
              <a:chOff x="0" y="0"/>
              <a:chExt cx="3473889" cy="396879"/>
            </a:xfrm>
          </p:grpSpPr>
          <p:sp>
            <p:nvSpPr>
              <p:cNvPr name="Freeform 7" id="7"/>
              <p:cNvSpPr/>
              <p:nvPr/>
            </p:nvSpPr>
            <p:spPr>
              <a:xfrm flipH="false" flipV="false" rot="0">
                <a:off x="0" y="0"/>
                <a:ext cx="3473890" cy="396879"/>
              </a:xfrm>
              <a:custGeom>
                <a:avLst/>
                <a:gdLst/>
                <a:ahLst/>
                <a:cxnLst/>
                <a:rect r="r" b="b" t="t" l="l"/>
                <a:pathLst>
                  <a:path h="396879" w="3473890">
                    <a:moveTo>
                      <a:pt x="0" y="0"/>
                    </a:moveTo>
                    <a:lnTo>
                      <a:pt x="3473890" y="0"/>
                    </a:lnTo>
                    <a:lnTo>
                      <a:pt x="3473890" y="396879"/>
                    </a:lnTo>
                    <a:lnTo>
                      <a:pt x="0" y="396879"/>
                    </a:lnTo>
                    <a:close/>
                  </a:path>
                </a:pathLst>
              </a:custGeom>
              <a:solidFill>
                <a:srgbClr val="1C5739"/>
              </a:solidFill>
            </p:spPr>
          </p:sp>
          <p:sp>
            <p:nvSpPr>
              <p:cNvPr name="TextBox 8" id="8"/>
              <p:cNvSpPr txBox="true"/>
              <p:nvPr/>
            </p:nvSpPr>
            <p:spPr>
              <a:xfrm>
                <a:off x="0" y="-19050"/>
                <a:ext cx="3473889" cy="415929"/>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9" id="9"/>
            <p:cNvSpPr/>
            <p:nvPr/>
          </p:nvSpPr>
          <p:spPr>
            <a:xfrm flipH="false" flipV="false" rot="0">
              <a:off x="0" y="122627"/>
              <a:ext cx="14671058" cy="1570904"/>
            </a:xfrm>
            <a:custGeom>
              <a:avLst/>
              <a:gdLst/>
              <a:ahLst/>
              <a:cxnLst/>
              <a:rect r="r" b="b" t="t" l="l"/>
              <a:pathLst>
                <a:path h="1570904" w="14671058">
                  <a:moveTo>
                    <a:pt x="0" y="0"/>
                  </a:moveTo>
                  <a:lnTo>
                    <a:pt x="14671058" y="0"/>
                  </a:lnTo>
                  <a:lnTo>
                    <a:pt x="14671058" y="1570904"/>
                  </a:lnTo>
                  <a:lnTo>
                    <a:pt x="0" y="1570904"/>
                  </a:lnTo>
                  <a:lnTo>
                    <a:pt x="0" y="0"/>
                  </a:lnTo>
                  <a:close/>
                </a:path>
              </a:pathLst>
            </a:custGeom>
            <a:blipFill>
              <a:blip r:embed="rId2">
                <a:alphaModFix amt="18000"/>
              </a:blip>
              <a:stretch>
                <a:fillRect l="0" t="-202393" r="0" b="-320222"/>
              </a:stretch>
            </a:blipFill>
          </p:spPr>
        </p:sp>
        <p:sp>
          <p:nvSpPr>
            <p:cNvPr name="TextBox 10" id="10"/>
            <p:cNvSpPr txBox="true"/>
            <p:nvPr/>
          </p:nvSpPr>
          <p:spPr>
            <a:xfrm rot="0">
              <a:off x="0" y="343902"/>
              <a:ext cx="14671058" cy="960307"/>
            </a:xfrm>
            <a:prstGeom prst="rect">
              <a:avLst/>
            </a:prstGeom>
          </p:spPr>
          <p:txBody>
            <a:bodyPr anchor="t" rtlCol="false" tIns="0" lIns="0" bIns="0" rIns="0">
              <a:spAutoFit/>
            </a:bodyPr>
            <a:lstStyle/>
            <a:p>
              <a:pPr algn="ctr" marL="0" indent="0" lvl="0">
                <a:lnSpc>
                  <a:spcPts val="6020"/>
                </a:lnSpc>
                <a:spcBef>
                  <a:spcPct val="0"/>
                </a:spcBef>
              </a:pPr>
              <a:r>
                <a:rPr lang="en-US" sz="4362" spc="427">
                  <a:solidFill>
                    <a:srgbClr val="FFFFFF"/>
                  </a:solidFill>
                  <a:latin typeface="Helvetica World"/>
                  <a:ea typeface="Helvetica World"/>
                  <a:cs typeface="Helvetica World"/>
                  <a:sym typeface="Helvetica World"/>
                </a:rPr>
                <a:t>WHAT CAN J.P. MORGAN LEARN</a:t>
              </a:r>
            </a:p>
          </p:txBody>
        </p:sp>
      </p:grpSp>
      <p:grpSp>
        <p:nvGrpSpPr>
          <p:cNvPr name="Group 11" id="11"/>
          <p:cNvGrpSpPr/>
          <p:nvPr/>
        </p:nvGrpSpPr>
        <p:grpSpPr>
          <a:xfrm rot="0">
            <a:off x="9203945" y="4651270"/>
            <a:ext cx="48118" cy="4884775"/>
            <a:chOff x="0" y="0"/>
            <a:chExt cx="12673" cy="1286525"/>
          </a:xfrm>
        </p:grpSpPr>
        <p:sp>
          <p:nvSpPr>
            <p:cNvPr name="Freeform 12" id="12"/>
            <p:cNvSpPr/>
            <p:nvPr/>
          </p:nvSpPr>
          <p:spPr>
            <a:xfrm flipH="false" flipV="false" rot="0">
              <a:off x="0" y="0"/>
              <a:ext cx="12673" cy="1286525"/>
            </a:xfrm>
            <a:custGeom>
              <a:avLst/>
              <a:gdLst/>
              <a:ahLst/>
              <a:cxnLst/>
              <a:rect r="r" b="b" t="t" l="l"/>
              <a:pathLst>
                <a:path h="1286525" w="12673">
                  <a:moveTo>
                    <a:pt x="0" y="0"/>
                  </a:moveTo>
                  <a:lnTo>
                    <a:pt x="12673" y="0"/>
                  </a:lnTo>
                  <a:lnTo>
                    <a:pt x="12673" y="1286525"/>
                  </a:lnTo>
                  <a:lnTo>
                    <a:pt x="0" y="1286525"/>
                  </a:lnTo>
                  <a:close/>
                </a:path>
              </a:pathLst>
            </a:custGeom>
            <a:solidFill>
              <a:srgbClr val="009245"/>
            </a:solidFill>
          </p:spPr>
        </p:sp>
        <p:sp>
          <p:nvSpPr>
            <p:cNvPr name="TextBox 13" id="13"/>
            <p:cNvSpPr txBox="true"/>
            <p:nvPr/>
          </p:nvSpPr>
          <p:spPr>
            <a:xfrm>
              <a:off x="0" y="-19050"/>
              <a:ext cx="12673" cy="1305575"/>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5158059" y="3936447"/>
            <a:ext cx="3417237" cy="861277"/>
          </a:xfrm>
          <a:prstGeom prst="rect">
            <a:avLst/>
          </a:prstGeom>
        </p:spPr>
        <p:txBody>
          <a:bodyPr anchor="t" rtlCol="false" tIns="0" lIns="0" bIns="0" rIns="0">
            <a:spAutoFit/>
          </a:bodyPr>
          <a:lstStyle/>
          <a:p>
            <a:pPr algn="ctr">
              <a:lnSpc>
                <a:spcPts val="3278"/>
              </a:lnSpc>
            </a:pPr>
            <a:r>
              <a:rPr lang="en-US" b="true" sz="2341" spc="229">
                <a:solidFill>
                  <a:srgbClr val="231F20"/>
                </a:solidFill>
                <a:latin typeface="Helvetica World Bold"/>
                <a:ea typeface="Helvetica World Bold"/>
                <a:cs typeface="Helvetica World Bold"/>
                <a:sym typeface="Helvetica World Bold"/>
              </a:rPr>
              <a:t>Formal ESG Governance</a:t>
            </a:r>
          </a:p>
        </p:txBody>
      </p:sp>
      <p:sp>
        <p:nvSpPr>
          <p:cNvPr name="TextBox 15" id="15"/>
          <p:cNvSpPr txBox="true"/>
          <p:nvPr/>
        </p:nvSpPr>
        <p:spPr>
          <a:xfrm rot="0">
            <a:off x="112666" y="3936447"/>
            <a:ext cx="4432960" cy="867224"/>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Transparency and Accountability</a:t>
            </a:r>
          </a:p>
        </p:txBody>
      </p:sp>
      <p:sp>
        <p:nvSpPr>
          <p:cNvPr name="TextBox 16" id="16"/>
          <p:cNvSpPr txBox="true"/>
          <p:nvPr/>
        </p:nvSpPr>
        <p:spPr>
          <a:xfrm rot="0">
            <a:off x="9636694" y="4096890"/>
            <a:ext cx="3940002" cy="867224"/>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Grievance and Consultation </a:t>
            </a:r>
          </a:p>
        </p:txBody>
      </p:sp>
      <p:sp>
        <p:nvSpPr>
          <p:cNvPr name="TextBox 17" id="17"/>
          <p:cNvSpPr txBox="true"/>
          <p:nvPr/>
        </p:nvSpPr>
        <p:spPr>
          <a:xfrm rot="0">
            <a:off x="634690" y="5263837"/>
            <a:ext cx="3388912" cy="3994463"/>
          </a:xfrm>
          <a:prstGeom prst="rect">
            <a:avLst/>
          </a:prstGeom>
        </p:spPr>
        <p:txBody>
          <a:bodyPr anchor="t" rtlCol="false" tIns="0" lIns="0" bIns="0" rIns="0">
            <a:spAutoFit/>
          </a:bodyPr>
          <a:lstStyle/>
          <a:p>
            <a:pPr algn="l">
              <a:lnSpc>
                <a:spcPts val="2664"/>
              </a:lnSpc>
            </a:pPr>
            <a:r>
              <a:rPr lang="en-US" sz="1930" spc="189">
                <a:solidFill>
                  <a:srgbClr val="000000"/>
                </a:solidFill>
                <a:latin typeface="Helvetica World"/>
                <a:ea typeface="Helvetica World"/>
                <a:cs typeface="Helvetica World"/>
                <a:sym typeface="Helvetica World"/>
              </a:rPr>
              <a:t>JP Morgan must begin publishing detailed ESG metrics, including how many projects are flagged for Indigenous rights risks, and whether FPIC was respected. </a:t>
            </a:r>
          </a:p>
          <a:p>
            <a:pPr algn="l">
              <a:lnSpc>
                <a:spcPts val="2664"/>
              </a:lnSpc>
            </a:pPr>
          </a:p>
          <a:p>
            <a:pPr algn="l">
              <a:lnSpc>
                <a:spcPts val="2664"/>
              </a:lnSpc>
            </a:pPr>
            <a:r>
              <a:rPr lang="en-US" sz="1930" spc="189">
                <a:solidFill>
                  <a:srgbClr val="000000"/>
                </a:solidFill>
                <a:latin typeface="Helvetica World"/>
                <a:ea typeface="Helvetica World"/>
                <a:cs typeface="Helvetica World"/>
                <a:sym typeface="Helvetica World"/>
              </a:rPr>
              <a:t>This would bring it closer to peers like Citi and Wells, and build investor and community trust.</a:t>
            </a:r>
          </a:p>
        </p:txBody>
      </p:sp>
      <p:sp>
        <p:nvSpPr>
          <p:cNvPr name="TextBox 18" id="18"/>
          <p:cNvSpPr txBox="true"/>
          <p:nvPr/>
        </p:nvSpPr>
        <p:spPr>
          <a:xfrm rot="0">
            <a:off x="5189980" y="5235262"/>
            <a:ext cx="3417237" cy="4163838"/>
          </a:xfrm>
          <a:prstGeom prst="rect">
            <a:avLst/>
          </a:prstGeom>
        </p:spPr>
        <p:txBody>
          <a:bodyPr anchor="t" rtlCol="false" tIns="0" lIns="0" bIns="0" rIns="0">
            <a:spAutoFit/>
          </a:bodyPr>
          <a:lstStyle/>
          <a:p>
            <a:pPr algn="l">
              <a:lnSpc>
                <a:spcPts val="3072"/>
              </a:lnSpc>
            </a:pPr>
            <a:r>
              <a:rPr lang="en-US" sz="1944" spc="190">
                <a:solidFill>
                  <a:srgbClr val="000000"/>
                </a:solidFill>
                <a:latin typeface="Helvetica World"/>
                <a:ea typeface="Helvetica World"/>
                <a:cs typeface="Helvetica World"/>
                <a:sym typeface="Helvetica World"/>
              </a:rPr>
              <a:t>JPM should create a board-level ESG oversight body - similar to BoA’s Responsible Growth Council - to ensure accountability in financing decisions that affect Indigenous communities. This will anchor ESG risks at the highest strategic level.</a:t>
            </a:r>
          </a:p>
        </p:txBody>
      </p:sp>
      <p:grpSp>
        <p:nvGrpSpPr>
          <p:cNvPr name="Group 19" id="19"/>
          <p:cNvGrpSpPr/>
          <p:nvPr/>
        </p:nvGrpSpPr>
        <p:grpSpPr>
          <a:xfrm rot="0">
            <a:off x="13776720" y="4708420"/>
            <a:ext cx="47625" cy="4637272"/>
            <a:chOff x="0" y="0"/>
            <a:chExt cx="12543" cy="1221339"/>
          </a:xfrm>
        </p:grpSpPr>
        <p:sp>
          <p:nvSpPr>
            <p:cNvPr name="Freeform 20" id="20"/>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21" id="21"/>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22" id="22"/>
          <p:cNvSpPr txBox="true"/>
          <p:nvPr/>
        </p:nvSpPr>
        <p:spPr>
          <a:xfrm rot="0">
            <a:off x="10004538" y="5956869"/>
            <a:ext cx="3772182" cy="2711100"/>
          </a:xfrm>
          <a:prstGeom prst="rect">
            <a:avLst/>
          </a:prstGeom>
        </p:spPr>
        <p:txBody>
          <a:bodyPr anchor="t" rtlCol="false" tIns="0" lIns="0" bIns="0" rIns="0">
            <a:spAutoFit/>
          </a:bodyPr>
          <a:lstStyle/>
          <a:p>
            <a:pPr algn="l">
              <a:lnSpc>
                <a:spcPts val="3111"/>
              </a:lnSpc>
            </a:pPr>
            <a:r>
              <a:rPr lang="en-US" sz="1944" spc="190">
                <a:solidFill>
                  <a:srgbClr val="000000"/>
                </a:solidFill>
                <a:latin typeface="Helvetica World"/>
                <a:ea typeface="Helvetica World"/>
                <a:cs typeface="Helvetica World"/>
                <a:sym typeface="Helvetica World"/>
              </a:rPr>
              <a:t>To prevent future conflict, JPM must introduce accessible grievance mechanisms and require documented Indigenous consultation for high-risk projects. </a:t>
            </a:r>
          </a:p>
        </p:txBody>
      </p:sp>
      <p:sp>
        <p:nvSpPr>
          <p:cNvPr name="TextBox 23" id="23"/>
          <p:cNvSpPr txBox="true"/>
          <p:nvPr/>
        </p:nvSpPr>
        <p:spPr>
          <a:xfrm rot="0">
            <a:off x="14196985" y="4096890"/>
            <a:ext cx="3940002" cy="867224"/>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Globalize Indigenous Rights Policies</a:t>
            </a:r>
          </a:p>
        </p:txBody>
      </p:sp>
      <p:sp>
        <p:nvSpPr>
          <p:cNvPr name="TextBox 24" id="24"/>
          <p:cNvSpPr txBox="true"/>
          <p:nvPr/>
        </p:nvSpPr>
        <p:spPr>
          <a:xfrm rot="0">
            <a:off x="14672070" y="5569124"/>
            <a:ext cx="2989831" cy="3233563"/>
          </a:xfrm>
          <a:prstGeom prst="rect">
            <a:avLst/>
          </a:prstGeom>
        </p:spPr>
        <p:txBody>
          <a:bodyPr anchor="t" rtlCol="false" tIns="0" lIns="0" bIns="0" rIns="0">
            <a:spAutoFit/>
          </a:bodyPr>
          <a:lstStyle/>
          <a:p>
            <a:pPr algn="l">
              <a:lnSpc>
                <a:spcPts val="2897"/>
              </a:lnSpc>
            </a:pPr>
            <a:r>
              <a:rPr lang="en-US" sz="1944" spc="190">
                <a:solidFill>
                  <a:srgbClr val="000000"/>
                </a:solidFill>
                <a:latin typeface="Helvetica World"/>
                <a:ea typeface="Helvetica World"/>
                <a:cs typeface="Helvetica World"/>
                <a:sym typeface="Helvetica World"/>
              </a:rPr>
              <a:t>JPM should ensure its Indigenous rights protections apply consistently across all regions, not just the U.S. This includes explicitly adopting global standards like IFC PS7 and UNDRIP</a:t>
            </a:r>
          </a:p>
        </p:txBody>
      </p:sp>
      <p:sp>
        <p:nvSpPr>
          <p:cNvPr name="Freeform 25" id="25"/>
          <p:cNvSpPr/>
          <p:nvPr/>
        </p:nvSpPr>
        <p:spPr>
          <a:xfrm flipH="false" flipV="false" rot="0">
            <a:off x="1685146" y="2139519"/>
            <a:ext cx="1358936" cy="1406402"/>
          </a:xfrm>
          <a:custGeom>
            <a:avLst/>
            <a:gdLst/>
            <a:ahLst/>
            <a:cxnLst/>
            <a:rect r="r" b="b" t="t" l="l"/>
            <a:pathLst>
              <a:path h="1406402" w="1358936">
                <a:moveTo>
                  <a:pt x="0" y="0"/>
                </a:moveTo>
                <a:lnTo>
                  <a:pt x="1358936" y="0"/>
                </a:lnTo>
                <a:lnTo>
                  <a:pt x="1358936" y="1406403"/>
                </a:lnTo>
                <a:lnTo>
                  <a:pt x="0" y="14064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383035" y="2129994"/>
            <a:ext cx="1586951" cy="1586951"/>
          </a:xfrm>
          <a:custGeom>
            <a:avLst/>
            <a:gdLst/>
            <a:ahLst/>
            <a:cxnLst/>
            <a:rect r="r" b="b" t="t" l="l"/>
            <a:pathLst>
              <a:path h="1586951" w="1586951">
                <a:moveTo>
                  <a:pt x="0" y="0"/>
                </a:moveTo>
                <a:lnTo>
                  <a:pt x="1586951" y="0"/>
                </a:lnTo>
                <a:lnTo>
                  <a:pt x="1586951" y="1586951"/>
                </a:lnTo>
                <a:lnTo>
                  <a:pt x="0" y="1586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10907735" y="2282086"/>
            <a:ext cx="1340769" cy="1340769"/>
          </a:xfrm>
          <a:custGeom>
            <a:avLst/>
            <a:gdLst/>
            <a:ahLst/>
            <a:cxnLst/>
            <a:rect r="r" b="b" t="t" l="l"/>
            <a:pathLst>
              <a:path h="1340769" w="1340769">
                <a:moveTo>
                  <a:pt x="0" y="0"/>
                </a:moveTo>
                <a:lnTo>
                  <a:pt x="1340769" y="0"/>
                </a:lnTo>
                <a:lnTo>
                  <a:pt x="1340769" y="1340770"/>
                </a:lnTo>
                <a:lnTo>
                  <a:pt x="0" y="1340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6216164" y="2206620"/>
            <a:ext cx="1339301" cy="1339301"/>
          </a:xfrm>
          <a:custGeom>
            <a:avLst/>
            <a:gdLst/>
            <a:ahLst/>
            <a:cxnLst/>
            <a:rect r="r" b="b" t="t" l="l"/>
            <a:pathLst>
              <a:path h="1339301" w="1339301">
                <a:moveTo>
                  <a:pt x="0" y="0"/>
                </a:moveTo>
                <a:lnTo>
                  <a:pt x="1339301" y="0"/>
                </a:lnTo>
                <a:lnTo>
                  <a:pt x="1339301" y="1339302"/>
                </a:lnTo>
                <a:lnTo>
                  <a:pt x="0" y="1339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0" y="139550"/>
            <a:ext cx="19048322" cy="1273817"/>
            <a:chOff x="0" y="0"/>
            <a:chExt cx="5016842" cy="335491"/>
          </a:xfrm>
        </p:grpSpPr>
        <p:sp>
          <p:nvSpPr>
            <p:cNvPr name="Freeform 3" id="3"/>
            <p:cNvSpPr/>
            <p:nvPr/>
          </p:nvSpPr>
          <p:spPr>
            <a:xfrm flipH="false" flipV="false" rot="0">
              <a:off x="0" y="0"/>
              <a:ext cx="5016842" cy="335491"/>
            </a:xfrm>
            <a:custGeom>
              <a:avLst/>
              <a:gdLst/>
              <a:ahLst/>
              <a:cxnLst/>
              <a:rect r="r" b="b" t="t" l="l"/>
              <a:pathLst>
                <a:path h="335491" w="5016842">
                  <a:moveTo>
                    <a:pt x="0" y="0"/>
                  </a:moveTo>
                  <a:lnTo>
                    <a:pt x="5016842" y="0"/>
                  </a:lnTo>
                  <a:lnTo>
                    <a:pt x="5016842" y="335491"/>
                  </a:lnTo>
                  <a:lnTo>
                    <a:pt x="0" y="335491"/>
                  </a:lnTo>
                  <a:close/>
                </a:path>
              </a:pathLst>
            </a:custGeom>
            <a:solidFill>
              <a:srgbClr val="1C5739"/>
            </a:solidFill>
          </p:spPr>
        </p:sp>
        <p:sp>
          <p:nvSpPr>
            <p:cNvPr name="TextBox 4" id="4"/>
            <p:cNvSpPr txBox="true"/>
            <p:nvPr/>
          </p:nvSpPr>
          <p:spPr>
            <a:xfrm>
              <a:off x="0" y="-47625"/>
              <a:ext cx="5016842" cy="383116"/>
            </a:xfrm>
            <a:prstGeom prst="rect">
              <a:avLst/>
            </a:prstGeom>
          </p:spPr>
          <p:txBody>
            <a:bodyPr anchor="ctr" rtlCol="false" tIns="50800" lIns="50800" bIns="50800" rIns="50800"/>
            <a:lstStyle/>
            <a:p>
              <a:pPr algn="ctr">
                <a:lnSpc>
                  <a:spcPts val="5719"/>
                </a:lnSpc>
              </a:pPr>
              <a:r>
                <a:rPr lang="en-US" b="true" sz="4399" spc="277">
                  <a:solidFill>
                    <a:srgbClr val="FFFFFF"/>
                  </a:solidFill>
                  <a:latin typeface="Helvetica World Bold"/>
                  <a:ea typeface="Helvetica World Bold"/>
                  <a:cs typeface="Helvetica World Bold"/>
                  <a:sym typeface="Helvetica World Bold"/>
                </a:rPr>
                <a:t>From Conflict to Collaboration – A Proposal</a:t>
              </a:r>
            </a:p>
          </p:txBody>
        </p:sp>
      </p:grpSp>
      <p:sp>
        <p:nvSpPr>
          <p:cNvPr name="Freeform 5" id="5"/>
          <p:cNvSpPr/>
          <p:nvPr/>
        </p:nvSpPr>
        <p:spPr>
          <a:xfrm flipH="false" flipV="false" rot="0">
            <a:off x="16712168" y="-2844089"/>
            <a:ext cx="4116356" cy="4116356"/>
          </a:xfrm>
          <a:custGeom>
            <a:avLst/>
            <a:gdLst/>
            <a:ahLst/>
            <a:cxnLst/>
            <a:rect r="r" b="b" t="t" l="l"/>
            <a:pathLst>
              <a:path h="4116356" w="4116356">
                <a:moveTo>
                  <a:pt x="0" y="0"/>
                </a:moveTo>
                <a:lnTo>
                  <a:pt x="4116355" y="0"/>
                </a:lnTo>
                <a:lnTo>
                  <a:pt x="4116355" y="4116355"/>
                </a:lnTo>
                <a:lnTo>
                  <a:pt x="0" y="411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304436" y="3018131"/>
            <a:ext cx="4411520" cy="4413380"/>
            <a:chOff x="0" y="0"/>
            <a:chExt cx="6832800" cy="6835680"/>
          </a:xfrm>
        </p:grpSpPr>
        <p:sp>
          <p:nvSpPr>
            <p:cNvPr name="Freeform 8" id="8"/>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9" id="9"/>
          <p:cNvGrpSpPr/>
          <p:nvPr/>
        </p:nvGrpSpPr>
        <p:grpSpPr>
          <a:xfrm rot="0">
            <a:off x="11695502" y="2884399"/>
            <a:ext cx="1408025" cy="1404659"/>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66BB6A"/>
            </a:solidFill>
          </p:spPr>
        </p:sp>
      </p:grpSp>
      <p:grpSp>
        <p:nvGrpSpPr>
          <p:cNvPr name="Group 11" id="11"/>
          <p:cNvGrpSpPr/>
          <p:nvPr/>
        </p:nvGrpSpPr>
        <p:grpSpPr>
          <a:xfrm rot="0">
            <a:off x="11232037" y="3973418"/>
            <a:ext cx="354688" cy="360731"/>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1695502" y="6295858"/>
            <a:ext cx="1419823" cy="1416428"/>
            <a:chOff x="0" y="0"/>
            <a:chExt cx="2409120" cy="2403360"/>
          </a:xfrm>
        </p:grpSpPr>
        <p:sp>
          <p:nvSpPr>
            <p:cNvPr name="Freeform 15" id="1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66BB6A"/>
            </a:solidFill>
          </p:spPr>
        </p:sp>
      </p:grpSp>
      <p:grpSp>
        <p:nvGrpSpPr>
          <p:cNvPr name="Group 16" id="16"/>
          <p:cNvGrpSpPr/>
          <p:nvPr/>
        </p:nvGrpSpPr>
        <p:grpSpPr>
          <a:xfrm rot="0">
            <a:off x="11232037" y="6115492"/>
            <a:ext cx="354688" cy="360731"/>
            <a:chOff x="0" y="0"/>
            <a:chExt cx="549360" cy="558720"/>
          </a:xfrm>
        </p:grpSpPr>
        <p:sp>
          <p:nvSpPr>
            <p:cNvPr name="Freeform 17" id="1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8" id="1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9" id="19"/>
          <p:cNvGrpSpPr/>
          <p:nvPr/>
        </p:nvGrpSpPr>
        <p:grpSpPr>
          <a:xfrm rot="0">
            <a:off x="11330587" y="6220086"/>
            <a:ext cx="153404" cy="151544"/>
            <a:chOff x="0" y="0"/>
            <a:chExt cx="237600" cy="234720"/>
          </a:xfrm>
        </p:grpSpPr>
        <p:sp>
          <p:nvSpPr>
            <p:cNvPr name="Freeform 20" id="20"/>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1" id="21"/>
          <p:cNvGrpSpPr/>
          <p:nvPr/>
        </p:nvGrpSpPr>
        <p:grpSpPr>
          <a:xfrm rot="0">
            <a:off x="5769004" y="6160584"/>
            <a:ext cx="1555886" cy="1551702"/>
            <a:chOff x="0" y="0"/>
            <a:chExt cx="2409840" cy="2403360"/>
          </a:xfrm>
        </p:grpSpPr>
        <p:sp>
          <p:nvSpPr>
            <p:cNvPr name="Freeform 22" id="22"/>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66BB6A"/>
            </a:solidFill>
          </p:spPr>
        </p:sp>
      </p:grpSp>
      <p:grpSp>
        <p:nvGrpSpPr>
          <p:cNvPr name="Group 23" id="23"/>
          <p:cNvGrpSpPr/>
          <p:nvPr/>
        </p:nvGrpSpPr>
        <p:grpSpPr>
          <a:xfrm rot="0">
            <a:off x="7433667" y="6115492"/>
            <a:ext cx="354688" cy="360731"/>
            <a:chOff x="0" y="0"/>
            <a:chExt cx="549360" cy="558720"/>
          </a:xfrm>
        </p:grpSpPr>
        <p:sp>
          <p:nvSpPr>
            <p:cNvPr name="Freeform 24" id="2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5" id="2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6" id="26"/>
          <p:cNvGrpSpPr/>
          <p:nvPr/>
        </p:nvGrpSpPr>
        <p:grpSpPr>
          <a:xfrm rot="0">
            <a:off x="7535936" y="6220086"/>
            <a:ext cx="153869" cy="151544"/>
            <a:chOff x="0" y="0"/>
            <a:chExt cx="238320" cy="234720"/>
          </a:xfrm>
        </p:grpSpPr>
        <p:sp>
          <p:nvSpPr>
            <p:cNvPr name="Freeform 27" id="27"/>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8" id="28"/>
          <p:cNvGrpSpPr/>
          <p:nvPr/>
        </p:nvGrpSpPr>
        <p:grpSpPr>
          <a:xfrm rot="0">
            <a:off x="6024206" y="2991872"/>
            <a:ext cx="1300684" cy="1297186"/>
            <a:chOff x="0" y="0"/>
            <a:chExt cx="2409840" cy="2403360"/>
          </a:xfrm>
        </p:grpSpPr>
        <p:sp>
          <p:nvSpPr>
            <p:cNvPr name="Freeform 29" id="2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66BB6A"/>
            </a:solidFill>
          </p:spPr>
        </p:sp>
      </p:grpSp>
      <p:grpSp>
        <p:nvGrpSpPr>
          <p:cNvPr name="Group 30" id="30"/>
          <p:cNvGrpSpPr/>
          <p:nvPr/>
        </p:nvGrpSpPr>
        <p:grpSpPr>
          <a:xfrm rot="0">
            <a:off x="7433667" y="3973418"/>
            <a:ext cx="354688" cy="360731"/>
            <a:chOff x="0" y="0"/>
            <a:chExt cx="549360" cy="558720"/>
          </a:xfrm>
        </p:grpSpPr>
        <p:sp>
          <p:nvSpPr>
            <p:cNvPr name="Freeform 31" id="3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2" id="3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3" id="33"/>
          <p:cNvGrpSpPr/>
          <p:nvPr/>
        </p:nvGrpSpPr>
        <p:grpSpPr>
          <a:xfrm rot="0">
            <a:off x="11332679" y="4078012"/>
            <a:ext cx="153404" cy="151544"/>
            <a:chOff x="0" y="0"/>
            <a:chExt cx="237600" cy="234720"/>
          </a:xfrm>
        </p:grpSpPr>
        <p:sp>
          <p:nvSpPr>
            <p:cNvPr name="Freeform 34" id="3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5" id="35"/>
          <p:cNvGrpSpPr/>
          <p:nvPr/>
        </p:nvGrpSpPr>
        <p:grpSpPr>
          <a:xfrm rot="0">
            <a:off x="7536401" y="4078012"/>
            <a:ext cx="153404" cy="151544"/>
            <a:chOff x="0" y="0"/>
            <a:chExt cx="237600" cy="234720"/>
          </a:xfrm>
        </p:grpSpPr>
        <p:sp>
          <p:nvSpPr>
            <p:cNvPr name="Freeform 36" id="36"/>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7" id="37"/>
          <p:cNvSpPr/>
          <p:nvPr/>
        </p:nvSpPr>
        <p:spPr>
          <a:xfrm flipH="false" flipV="false" rot="0">
            <a:off x="11926908" y="6583981"/>
            <a:ext cx="950736" cy="831462"/>
          </a:xfrm>
          <a:custGeom>
            <a:avLst/>
            <a:gdLst/>
            <a:ahLst/>
            <a:cxnLst/>
            <a:rect r="r" b="b" t="t" l="l"/>
            <a:pathLst>
              <a:path h="831462" w="950736">
                <a:moveTo>
                  <a:pt x="0" y="0"/>
                </a:moveTo>
                <a:lnTo>
                  <a:pt x="950736" y="0"/>
                </a:lnTo>
                <a:lnTo>
                  <a:pt x="950736" y="831462"/>
                </a:lnTo>
                <a:lnTo>
                  <a:pt x="0" y="831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6024206" y="6543938"/>
            <a:ext cx="1027580" cy="887572"/>
          </a:xfrm>
          <a:custGeom>
            <a:avLst/>
            <a:gdLst/>
            <a:ahLst/>
            <a:cxnLst/>
            <a:rect r="r" b="b" t="t" l="l"/>
            <a:pathLst>
              <a:path h="887572" w="1027580">
                <a:moveTo>
                  <a:pt x="0" y="0"/>
                </a:moveTo>
                <a:lnTo>
                  <a:pt x="1027580" y="0"/>
                </a:lnTo>
                <a:lnTo>
                  <a:pt x="1027580" y="887573"/>
                </a:lnTo>
                <a:lnTo>
                  <a:pt x="0" y="8875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9" id="39"/>
          <p:cNvGrpSpPr/>
          <p:nvPr/>
        </p:nvGrpSpPr>
        <p:grpSpPr>
          <a:xfrm rot="0">
            <a:off x="7932158" y="3646783"/>
            <a:ext cx="3156077" cy="315607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2" id="42"/>
          <p:cNvSpPr/>
          <p:nvPr/>
        </p:nvSpPr>
        <p:spPr>
          <a:xfrm flipH="false" flipV="false" rot="0">
            <a:off x="6221483" y="3246732"/>
            <a:ext cx="757526" cy="757526"/>
          </a:xfrm>
          <a:custGeom>
            <a:avLst/>
            <a:gdLst/>
            <a:ahLst/>
            <a:cxnLst/>
            <a:rect r="r" b="b" t="t" l="l"/>
            <a:pathLst>
              <a:path h="757526" w="757526">
                <a:moveTo>
                  <a:pt x="0" y="0"/>
                </a:moveTo>
                <a:lnTo>
                  <a:pt x="757526" y="0"/>
                </a:lnTo>
                <a:lnTo>
                  <a:pt x="757526" y="757526"/>
                </a:lnTo>
                <a:lnTo>
                  <a:pt x="0" y="757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12027634" y="3223195"/>
            <a:ext cx="812778" cy="727067"/>
          </a:xfrm>
          <a:custGeom>
            <a:avLst/>
            <a:gdLst/>
            <a:ahLst/>
            <a:cxnLst/>
            <a:rect r="r" b="b" t="t" l="l"/>
            <a:pathLst>
              <a:path h="727067" w="812778">
                <a:moveTo>
                  <a:pt x="0" y="0"/>
                </a:moveTo>
                <a:lnTo>
                  <a:pt x="812778" y="0"/>
                </a:lnTo>
                <a:lnTo>
                  <a:pt x="812778" y="727067"/>
                </a:lnTo>
                <a:lnTo>
                  <a:pt x="0" y="7270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4" id="44"/>
          <p:cNvSpPr txBox="true"/>
          <p:nvPr/>
        </p:nvSpPr>
        <p:spPr>
          <a:xfrm rot="0">
            <a:off x="8334550" y="4209373"/>
            <a:ext cx="2322072" cy="2010713"/>
          </a:xfrm>
          <a:prstGeom prst="rect">
            <a:avLst/>
          </a:prstGeom>
        </p:spPr>
        <p:txBody>
          <a:bodyPr anchor="t" rtlCol="false" tIns="0" lIns="0" bIns="0" rIns="0">
            <a:spAutoFit/>
          </a:bodyPr>
          <a:lstStyle/>
          <a:p>
            <a:pPr algn="ctr">
              <a:lnSpc>
                <a:spcPts val="2691"/>
              </a:lnSpc>
            </a:pPr>
            <a:r>
              <a:rPr lang="en-US" sz="1922" spc="96">
                <a:solidFill>
                  <a:srgbClr val="000000"/>
                </a:solidFill>
                <a:latin typeface="Open Sauce"/>
                <a:ea typeface="Open Sauce"/>
                <a:cs typeface="Open Sauce"/>
                <a:sym typeface="Open Sauce"/>
              </a:rPr>
              <a:t>How strategic framing turned a rejected proposal into meaningful policy reform</a:t>
            </a:r>
          </a:p>
        </p:txBody>
      </p:sp>
      <p:sp>
        <p:nvSpPr>
          <p:cNvPr name="TextBox 45" id="45"/>
          <p:cNvSpPr txBox="true"/>
          <p:nvPr/>
        </p:nvSpPr>
        <p:spPr>
          <a:xfrm rot="0">
            <a:off x="311025" y="1870566"/>
            <a:ext cx="5322656" cy="4137600"/>
          </a:xfrm>
          <a:prstGeom prst="rect">
            <a:avLst/>
          </a:prstGeom>
        </p:spPr>
        <p:txBody>
          <a:bodyPr anchor="t" rtlCol="false" tIns="0" lIns="0" bIns="0" rIns="0">
            <a:spAutoFit/>
          </a:bodyPr>
          <a:lstStyle/>
          <a:p>
            <a:pPr algn="just">
              <a:lnSpc>
                <a:spcPts val="2545"/>
              </a:lnSpc>
            </a:pPr>
            <a:r>
              <a:rPr lang="en-US" b="true" sz="1844" spc="180">
                <a:solidFill>
                  <a:srgbClr val="231F20"/>
                </a:solidFill>
                <a:latin typeface="Helvetica World Bold"/>
                <a:ea typeface="Helvetica World Bold"/>
                <a:cs typeface="Helvetica World Bold"/>
                <a:sym typeface="Helvetica World Bold"/>
              </a:rPr>
              <a:t>2024 Proposal Rejected</a:t>
            </a:r>
          </a:p>
          <a:p>
            <a:pPr algn="just">
              <a:lnSpc>
                <a:spcPts val="2545"/>
              </a:lnSpc>
            </a:pPr>
          </a:p>
          <a:p>
            <a:pPr algn="just" marL="398260" indent="-199130" lvl="1">
              <a:lnSpc>
                <a:spcPts val="2545"/>
              </a:lnSpc>
              <a:buFont typeface="Arial"/>
              <a:buChar char="•"/>
            </a:pPr>
            <a:r>
              <a:rPr lang="en-US" sz="1844" spc="180" u="none">
                <a:solidFill>
                  <a:srgbClr val="231F20"/>
                </a:solidFill>
                <a:latin typeface="Helvetica World"/>
                <a:ea typeface="Helvetica World"/>
                <a:cs typeface="Helvetica World"/>
                <a:sym typeface="Helvetica World"/>
              </a:rPr>
              <a:t>Activists demanded better tracking of Indigenous rights protections.</a:t>
            </a:r>
          </a:p>
          <a:p>
            <a:pPr algn="just">
              <a:lnSpc>
                <a:spcPts val="2545"/>
              </a:lnSpc>
            </a:pPr>
          </a:p>
          <a:p>
            <a:pPr algn="just" marL="398260" indent="-199130" lvl="1">
              <a:lnSpc>
                <a:spcPts val="2545"/>
              </a:lnSpc>
              <a:buFont typeface="Arial"/>
              <a:buChar char="•"/>
            </a:pPr>
            <a:r>
              <a:rPr lang="en-US" sz="1844" spc="180" u="none">
                <a:solidFill>
                  <a:srgbClr val="231F20"/>
                </a:solidFill>
                <a:latin typeface="Helvetica World"/>
                <a:ea typeface="Helvetica World"/>
                <a:cs typeface="Helvetica World"/>
                <a:sym typeface="Helvetica World"/>
              </a:rPr>
              <a:t>JPMorgan Board rejected the proposal citing, “Duplicative effort”, “Subjective sources”, “Existing safeguards already in place” etc</a:t>
            </a:r>
          </a:p>
          <a:p>
            <a:pPr algn="just">
              <a:lnSpc>
                <a:spcPts val="2545"/>
              </a:lnSpc>
            </a:pPr>
          </a:p>
          <a:p>
            <a:pPr algn="just" marL="398260" indent="-199130" lvl="1">
              <a:lnSpc>
                <a:spcPts val="2545"/>
              </a:lnSpc>
              <a:buFont typeface="Arial"/>
              <a:buChar char="•"/>
            </a:pPr>
            <a:r>
              <a:rPr lang="en-US" sz="1844" spc="180" u="none">
                <a:solidFill>
                  <a:srgbClr val="231F20"/>
                </a:solidFill>
                <a:latin typeface="Helvetica World"/>
                <a:ea typeface="Helvetica World"/>
                <a:cs typeface="Helvetica World"/>
                <a:sym typeface="Helvetica World"/>
              </a:rPr>
              <a:t>Cohn et al. (2014) and Falk &amp; Szech (2013), rejected proposals framed as emotional, “subjective,” and dismissed</a:t>
            </a:r>
          </a:p>
        </p:txBody>
      </p:sp>
      <p:sp>
        <p:nvSpPr>
          <p:cNvPr name="TextBox 46" id="46"/>
          <p:cNvSpPr txBox="true"/>
          <p:nvPr/>
        </p:nvSpPr>
        <p:spPr>
          <a:xfrm rot="0">
            <a:off x="13208303" y="1870566"/>
            <a:ext cx="4889035" cy="4107562"/>
          </a:xfrm>
          <a:prstGeom prst="rect">
            <a:avLst/>
          </a:prstGeom>
        </p:spPr>
        <p:txBody>
          <a:bodyPr anchor="t" rtlCol="false" tIns="0" lIns="0" bIns="0" rIns="0">
            <a:spAutoFit/>
          </a:bodyPr>
          <a:lstStyle/>
          <a:p>
            <a:pPr algn="just">
              <a:lnSpc>
                <a:spcPts val="2545"/>
              </a:lnSpc>
            </a:pPr>
            <a:r>
              <a:rPr lang="en-US" b="true" sz="1844" spc="180">
                <a:solidFill>
                  <a:srgbClr val="231F20"/>
                </a:solidFill>
                <a:latin typeface="Helvetica World Bold"/>
                <a:ea typeface="Helvetica World Bold"/>
                <a:cs typeface="Helvetica World Bold"/>
                <a:sym typeface="Helvetica World Bold"/>
              </a:rPr>
              <a:t>2025 Constructive Dialogue</a:t>
            </a:r>
          </a:p>
          <a:p>
            <a:pPr algn="just">
              <a:lnSpc>
                <a:spcPts val="2545"/>
              </a:lnSpc>
            </a:pPr>
          </a:p>
          <a:p>
            <a:pPr algn="just"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UCF </a:t>
            </a:r>
            <a:r>
              <a:rPr lang="en-US" sz="1844" spc="180" u="none">
                <a:solidFill>
                  <a:srgbClr val="231F20"/>
                </a:solidFill>
                <a:latin typeface="Helvetica World"/>
                <a:ea typeface="Helvetica World"/>
                <a:cs typeface="Helvetica World"/>
                <a:sym typeface="Helvetica World"/>
              </a:rPr>
              <a:t>launched sustained engagement.</a:t>
            </a:r>
          </a:p>
          <a:p>
            <a:pPr algn="just"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JPMorgan agreed to new disclosures in exchange for withdrawal.</a:t>
            </a:r>
          </a:p>
          <a:p>
            <a:pPr algn="just"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FPIC and Indigenous risks now acknowledged in proxy supplement.</a:t>
            </a:r>
          </a:p>
          <a:p>
            <a:pPr algn="just"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Chaturvedi (2014) explains disclosure in response to financial risk (like protests or litigation) leads to constructive engagement.</a:t>
            </a:r>
          </a:p>
        </p:txBody>
      </p:sp>
      <p:sp>
        <p:nvSpPr>
          <p:cNvPr name="TextBox 47" id="47"/>
          <p:cNvSpPr txBox="true"/>
          <p:nvPr/>
        </p:nvSpPr>
        <p:spPr>
          <a:xfrm rot="0">
            <a:off x="13515375" y="6315892"/>
            <a:ext cx="3893390" cy="3479013"/>
          </a:xfrm>
          <a:prstGeom prst="rect">
            <a:avLst/>
          </a:prstGeom>
        </p:spPr>
        <p:txBody>
          <a:bodyPr anchor="t" rtlCol="false" tIns="0" lIns="0" bIns="0" rIns="0">
            <a:spAutoFit/>
          </a:bodyPr>
          <a:lstStyle/>
          <a:p>
            <a:pPr algn="just">
              <a:lnSpc>
                <a:spcPts val="2539"/>
              </a:lnSpc>
            </a:pPr>
          </a:p>
          <a:p>
            <a:pPr algn="just">
              <a:lnSpc>
                <a:spcPts val="2539"/>
              </a:lnSpc>
            </a:pPr>
            <a:r>
              <a:rPr lang="en-US" b="true" sz="1839" spc="180">
                <a:solidFill>
                  <a:srgbClr val="231F20"/>
                </a:solidFill>
                <a:latin typeface="Helvetica World Bold"/>
                <a:ea typeface="Helvetica World Bold"/>
                <a:cs typeface="Helvetica World Bold"/>
                <a:sym typeface="Helvetica World Bold"/>
              </a:rPr>
              <a:t>What worked</a:t>
            </a:r>
          </a:p>
          <a:p>
            <a:pPr algn="just">
              <a:lnSpc>
                <a:spcPts val="2539"/>
              </a:lnSpc>
            </a:pPr>
          </a:p>
          <a:p>
            <a:pPr algn="just" marL="397255" indent="-198628" lvl="1">
              <a:lnSpc>
                <a:spcPts val="2539"/>
              </a:lnSpc>
              <a:buFont typeface="Arial"/>
              <a:buChar char="•"/>
            </a:pPr>
            <a:r>
              <a:rPr lang="en-US" sz="1839" spc="180" u="none">
                <a:solidFill>
                  <a:srgbClr val="231F20"/>
                </a:solidFill>
                <a:latin typeface="Helvetica World"/>
                <a:ea typeface="Helvetica World"/>
                <a:cs typeface="Helvetica World"/>
                <a:sym typeface="Helvetica World"/>
              </a:rPr>
              <a:t>Fr</a:t>
            </a:r>
            <a:r>
              <a:rPr lang="en-US" sz="1839" spc="180" u="none">
                <a:solidFill>
                  <a:srgbClr val="231F20"/>
                </a:solidFill>
                <a:latin typeface="Helvetica World"/>
                <a:ea typeface="Helvetica World"/>
                <a:cs typeface="Helvetica World"/>
                <a:sym typeface="Helvetica World"/>
              </a:rPr>
              <a:t>ame Indigenous rights as material financial risk.</a:t>
            </a:r>
          </a:p>
          <a:p>
            <a:pPr algn="just" marL="397255" indent="-198628" lvl="1">
              <a:lnSpc>
                <a:spcPts val="2539"/>
              </a:lnSpc>
              <a:buFont typeface="Arial"/>
              <a:buChar char="•"/>
            </a:pPr>
            <a:r>
              <a:rPr lang="en-US" sz="1839" spc="180" u="none">
                <a:solidFill>
                  <a:srgbClr val="231F20"/>
                </a:solidFill>
                <a:latin typeface="Helvetica World"/>
                <a:ea typeface="Helvetica World"/>
                <a:cs typeface="Helvetica World"/>
                <a:sym typeface="Helvetica World"/>
              </a:rPr>
              <a:t>Align proposal with existing internal policies (IFC PS7, FPIC, UNGP).</a:t>
            </a:r>
          </a:p>
          <a:p>
            <a:pPr algn="just" marL="397255" indent="-198628" lvl="1">
              <a:lnSpc>
                <a:spcPts val="2539"/>
              </a:lnSpc>
              <a:buFont typeface="Arial"/>
              <a:buChar char="•"/>
            </a:pPr>
            <a:r>
              <a:rPr lang="en-US" sz="1839" spc="180" u="none">
                <a:solidFill>
                  <a:srgbClr val="231F20"/>
                </a:solidFill>
                <a:latin typeface="Helvetica World"/>
                <a:ea typeface="Helvetica World"/>
                <a:cs typeface="Helvetica World"/>
                <a:sym typeface="Helvetica World"/>
              </a:rPr>
              <a:t>Avoid moral posturing; favor metrics + risk language.</a:t>
            </a:r>
          </a:p>
          <a:p>
            <a:pPr algn="just">
              <a:lnSpc>
                <a:spcPts val="2539"/>
              </a:lnSpc>
            </a:pPr>
          </a:p>
        </p:txBody>
      </p:sp>
      <p:sp>
        <p:nvSpPr>
          <p:cNvPr name="TextBox 48" id="48"/>
          <p:cNvSpPr txBox="true"/>
          <p:nvPr/>
        </p:nvSpPr>
        <p:spPr>
          <a:xfrm rot="0">
            <a:off x="352279" y="6430030"/>
            <a:ext cx="5159549" cy="2850262"/>
          </a:xfrm>
          <a:prstGeom prst="rect">
            <a:avLst/>
          </a:prstGeom>
        </p:spPr>
        <p:txBody>
          <a:bodyPr anchor="t" rtlCol="false" tIns="0" lIns="0" bIns="0" rIns="0">
            <a:spAutoFit/>
          </a:bodyPr>
          <a:lstStyle/>
          <a:p>
            <a:pPr algn="l">
              <a:lnSpc>
                <a:spcPts val="2545"/>
              </a:lnSpc>
            </a:pPr>
            <a:r>
              <a:rPr lang="en-US" sz="1844" spc="180" b="true">
                <a:solidFill>
                  <a:srgbClr val="231F20"/>
                </a:solidFill>
                <a:latin typeface="Helvetica World Bold"/>
                <a:ea typeface="Helvetica World Bold"/>
                <a:cs typeface="Helvetica World Bold"/>
                <a:sym typeface="Helvetica World Bold"/>
              </a:rPr>
              <a:t>Our Smarter Proposal</a:t>
            </a:r>
          </a:p>
          <a:p>
            <a:pPr algn="l">
              <a:lnSpc>
                <a:spcPts val="2545"/>
              </a:lnSpc>
            </a:pPr>
          </a:p>
          <a:p>
            <a:pPr algn="l"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A risk-driven, standards-aligned reporting resolution.</a:t>
            </a:r>
          </a:p>
          <a:p>
            <a:pPr algn="l"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Built on successful elements of the 2025 agreement.</a:t>
            </a:r>
          </a:p>
          <a:p>
            <a:pPr algn="l" marL="398206" indent="-199103" lvl="1">
              <a:lnSpc>
                <a:spcPts val="2545"/>
              </a:lnSpc>
              <a:buFont typeface="Arial"/>
              <a:buChar char="•"/>
            </a:pPr>
            <a:r>
              <a:rPr lang="en-US" sz="1844" spc="180" u="none">
                <a:solidFill>
                  <a:srgbClr val="231F20"/>
                </a:solidFill>
                <a:latin typeface="Helvetica World"/>
                <a:ea typeface="Helvetica World"/>
                <a:cs typeface="Helvetica World"/>
                <a:sym typeface="Helvetica World"/>
              </a:rPr>
              <a:t>Designed to succeed without confrontation.</a:t>
            </a:r>
          </a:p>
          <a:p>
            <a:pPr algn="l">
              <a:lnSpc>
                <a:spcPts val="2545"/>
              </a:lnSpc>
            </a:pPr>
          </a:p>
        </p:txBody>
      </p:sp>
      <p:sp>
        <p:nvSpPr>
          <p:cNvPr name="TextBox 49" id="49"/>
          <p:cNvSpPr txBox="true"/>
          <p:nvPr/>
        </p:nvSpPr>
        <p:spPr>
          <a:xfrm rot="0">
            <a:off x="114300" y="9690833"/>
            <a:ext cx="9023040" cy="682309"/>
          </a:xfrm>
          <a:prstGeom prst="rect">
            <a:avLst/>
          </a:prstGeom>
        </p:spPr>
        <p:txBody>
          <a:bodyPr anchor="t" rtlCol="false" tIns="0" lIns="0" bIns="0" rIns="0">
            <a:spAutoFit/>
          </a:bodyPr>
          <a:lstStyle/>
          <a:p>
            <a:pPr algn="just">
              <a:lnSpc>
                <a:spcPts val="1360"/>
              </a:lnSpc>
            </a:pPr>
            <a:r>
              <a:rPr lang="en-US" b="true" sz="986" spc="96">
                <a:solidFill>
                  <a:srgbClr val="231F20"/>
                </a:solidFill>
                <a:latin typeface="Open Sauce Bold"/>
                <a:ea typeface="Open Sauce Bold"/>
                <a:cs typeface="Open Sauce Bold"/>
                <a:sym typeface="Open Sauce Bold"/>
              </a:rPr>
              <a:t>1.Cohn, A., Fehr, E., &amp; Maréchal, M. A. (2014). Business culture and dishonesty in the banking industry. Nature, 516, 86–89.</a:t>
            </a:r>
            <a:r>
              <a:rPr lang="en-US" b="true" sz="986" spc="96">
                <a:solidFill>
                  <a:srgbClr val="231F20"/>
                </a:solidFill>
                <a:latin typeface="Open Sauce Bold"/>
                <a:ea typeface="Open Sauce Bold"/>
                <a:cs typeface="Open Sauce Bold"/>
                <a:sym typeface="Open Sauce Bold"/>
              </a:rPr>
              <a:t>  Falk, A., &amp; Szech, N. (2013). Morality and Markets. Science, 340(6133), 707–711. </a:t>
            </a:r>
          </a:p>
          <a:p>
            <a:pPr algn="just">
              <a:lnSpc>
                <a:spcPts val="1360"/>
              </a:lnSpc>
            </a:pPr>
            <a:r>
              <a:rPr lang="en-US" b="true" sz="986" spc="96">
                <a:solidFill>
                  <a:srgbClr val="231F20"/>
                </a:solidFill>
                <a:latin typeface="Open Sauce Bold"/>
                <a:ea typeface="Open Sauce Bold"/>
                <a:cs typeface="Open Sauce Bold"/>
                <a:sym typeface="Open Sauce Bold"/>
              </a:rPr>
              <a:t>2.Chaturvedi, R. (2014). Vedanta’s Niyamgiri mining project faces tribal resistance. The Economic Times.</a:t>
            </a:r>
          </a:p>
          <a:p>
            <a:pPr algn="just">
              <a:lnSpc>
                <a:spcPts val="1360"/>
              </a:lnSpc>
            </a:pPr>
          </a:p>
        </p:txBody>
      </p:sp>
      <p:sp>
        <p:nvSpPr>
          <p:cNvPr name="AutoShape 50" id="50"/>
          <p:cNvSpPr/>
          <p:nvPr/>
        </p:nvSpPr>
        <p:spPr>
          <a:xfrm>
            <a:off x="311025" y="2297869"/>
            <a:ext cx="3299495" cy="0"/>
          </a:xfrm>
          <a:prstGeom prst="line">
            <a:avLst/>
          </a:prstGeom>
          <a:ln cap="flat" w="38100">
            <a:solidFill>
              <a:srgbClr val="000000"/>
            </a:solidFill>
            <a:prstDash val="solid"/>
            <a:headEnd type="none" len="sm" w="sm"/>
            <a:tailEnd type="none" len="sm" w="sm"/>
          </a:ln>
        </p:spPr>
      </p:sp>
      <p:sp>
        <p:nvSpPr>
          <p:cNvPr name="AutoShape 51" id="51"/>
          <p:cNvSpPr/>
          <p:nvPr/>
        </p:nvSpPr>
        <p:spPr>
          <a:xfrm>
            <a:off x="352279" y="6893991"/>
            <a:ext cx="3299495" cy="0"/>
          </a:xfrm>
          <a:prstGeom prst="line">
            <a:avLst/>
          </a:prstGeom>
          <a:ln cap="flat" w="38100">
            <a:solidFill>
              <a:srgbClr val="000000"/>
            </a:solidFill>
            <a:prstDash val="solid"/>
            <a:headEnd type="none" len="sm" w="sm"/>
            <a:tailEnd type="none" len="sm" w="sm"/>
          </a:ln>
        </p:spPr>
      </p:sp>
      <p:sp>
        <p:nvSpPr>
          <p:cNvPr name="AutoShape 52" id="52"/>
          <p:cNvSpPr/>
          <p:nvPr/>
        </p:nvSpPr>
        <p:spPr>
          <a:xfrm>
            <a:off x="13515375" y="7023122"/>
            <a:ext cx="3299495" cy="0"/>
          </a:xfrm>
          <a:prstGeom prst="line">
            <a:avLst/>
          </a:prstGeom>
          <a:ln cap="flat" w="38100">
            <a:solidFill>
              <a:srgbClr val="000000"/>
            </a:solidFill>
            <a:prstDash val="solid"/>
            <a:headEnd type="none" len="sm" w="sm"/>
            <a:tailEnd type="none" len="sm" w="sm"/>
          </a:ln>
        </p:spPr>
      </p:sp>
      <p:sp>
        <p:nvSpPr>
          <p:cNvPr name="AutoShape 53" id="53"/>
          <p:cNvSpPr/>
          <p:nvPr/>
        </p:nvSpPr>
        <p:spPr>
          <a:xfrm>
            <a:off x="13208303" y="2316919"/>
            <a:ext cx="360656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380161" y="128022"/>
            <a:ext cx="19048322" cy="1399443"/>
            <a:chOff x="0" y="0"/>
            <a:chExt cx="5016842" cy="368578"/>
          </a:xfrm>
        </p:grpSpPr>
        <p:sp>
          <p:nvSpPr>
            <p:cNvPr name="Freeform 3" id="3"/>
            <p:cNvSpPr/>
            <p:nvPr/>
          </p:nvSpPr>
          <p:spPr>
            <a:xfrm flipH="false" flipV="false" rot="0">
              <a:off x="0" y="0"/>
              <a:ext cx="5016842" cy="368578"/>
            </a:xfrm>
            <a:custGeom>
              <a:avLst/>
              <a:gdLst/>
              <a:ahLst/>
              <a:cxnLst/>
              <a:rect r="r" b="b" t="t" l="l"/>
              <a:pathLst>
                <a:path h="368578" w="5016842">
                  <a:moveTo>
                    <a:pt x="0" y="0"/>
                  </a:moveTo>
                  <a:lnTo>
                    <a:pt x="5016842" y="0"/>
                  </a:lnTo>
                  <a:lnTo>
                    <a:pt x="5016842" y="368578"/>
                  </a:lnTo>
                  <a:lnTo>
                    <a:pt x="0" y="368578"/>
                  </a:lnTo>
                  <a:close/>
                </a:path>
              </a:pathLst>
            </a:custGeom>
            <a:solidFill>
              <a:srgbClr val="1C5739"/>
            </a:solidFill>
          </p:spPr>
        </p:sp>
        <p:sp>
          <p:nvSpPr>
            <p:cNvPr name="TextBox 4" id="4"/>
            <p:cNvSpPr txBox="true"/>
            <p:nvPr/>
          </p:nvSpPr>
          <p:spPr>
            <a:xfrm>
              <a:off x="0" y="-38100"/>
              <a:ext cx="5016842" cy="406678"/>
            </a:xfrm>
            <a:prstGeom prst="rect">
              <a:avLst/>
            </a:prstGeom>
          </p:spPr>
          <p:txBody>
            <a:bodyPr anchor="ctr" rtlCol="false" tIns="50800" lIns="50800" bIns="50800" rIns="50800"/>
            <a:lstStyle/>
            <a:p>
              <a:pPr algn="ctr">
                <a:lnSpc>
                  <a:spcPts val="6109"/>
                </a:lnSpc>
              </a:pPr>
              <a:r>
                <a:rPr lang="en-US" b="true" sz="4699" spc="296">
                  <a:solidFill>
                    <a:srgbClr val="FFFFFF"/>
                  </a:solidFill>
                  <a:latin typeface="Helvetica World Bold"/>
                  <a:ea typeface="Helvetica World Bold"/>
                  <a:cs typeface="Helvetica World Bold"/>
                  <a:sym typeface="Helvetica World Bold"/>
                </a:rPr>
                <a:t>Why Internal Processes Leave JPMorgan Exposed </a:t>
              </a:r>
            </a:p>
          </p:txBody>
        </p:sp>
      </p:grpSp>
      <p:sp>
        <p:nvSpPr>
          <p:cNvPr name="Freeform 5" id="5"/>
          <p:cNvSpPr/>
          <p:nvPr/>
        </p:nvSpPr>
        <p:spPr>
          <a:xfrm flipH="false" flipV="false" rot="0">
            <a:off x="16086785" y="-2547855"/>
            <a:ext cx="4116356" cy="4116356"/>
          </a:xfrm>
          <a:custGeom>
            <a:avLst/>
            <a:gdLst/>
            <a:ahLst/>
            <a:cxnLst/>
            <a:rect r="r" b="b" t="t" l="l"/>
            <a:pathLst>
              <a:path h="4116356" w="4116356">
                <a:moveTo>
                  <a:pt x="0" y="0"/>
                </a:moveTo>
                <a:lnTo>
                  <a:pt x="4116355" y="0"/>
                </a:lnTo>
                <a:lnTo>
                  <a:pt x="4116355" y="4116355"/>
                </a:lnTo>
                <a:lnTo>
                  <a:pt x="0" y="411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6800" y="1779187"/>
            <a:ext cx="2490114" cy="2897588"/>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DEFFDE"/>
            </a:solidFill>
          </p:spPr>
        </p:sp>
        <p:sp>
          <p:nvSpPr>
            <p:cNvPr name="TextBox 9" id="9"/>
            <p:cNvSpPr txBox="true"/>
            <p:nvPr/>
          </p:nvSpPr>
          <p:spPr>
            <a:xfrm>
              <a:off x="0" y="111125"/>
              <a:ext cx="698500" cy="561975"/>
            </a:xfrm>
            <a:prstGeom prst="rect">
              <a:avLst/>
            </a:prstGeom>
          </p:spPr>
          <p:txBody>
            <a:bodyPr anchor="ctr" rtlCol="false" tIns="50800" lIns="50800" bIns="50800" rIns="50800"/>
            <a:lstStyle/>
            <a:p>
              <a:pPr algn="ctr">
                <a:lnSpc>
                  <a:spcPts val="2788"/>
                </a:lnSpc>
              </a:pPr>
              <a:r>
                <a:rPr lang="en-US" b="true" sz="2020" spc="197">
                  <a:solidFill>
                    <a:srgbClr val="000000"/>
                  </a:solidFill>
                  <a:latin typeface="Open Sauce Bold"/>
                  <a:ea typeface="Open Sauce Bold"/>
                  <a:cs typeface="Open Sauce Bold"/>
                  <a:sym typeface="Open Sauce Bold"/>
                </a:rPr>
                <a:t>Vague Commitments Without Enforcement</a:t>
              </a:r>
            </a:p>
          </p:txBody>
        </p:sp>
      </p:grpSp>
      <p:grpSp>
        <p:nvGrpSpPr>
          <p:cNvPr name="Group 10" id="10"/>
          <p:cNvGrpSpPr/>
          <p:nvPr/>
        </p:nvGrpSpPr>
        <p:grpSpPr>
          <a:xfrm rot="0">
            <a:off x="5421451" y="1861256"/>
            <a:ext cx="2256316" cy="2625531"/>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BC349"/>
            </a:solidFill>
          </p:spPr>
        </p:sp>
        <p:sp>
          <p:nvSpPr>
            <p:cNvPr name="TextBox 12" id="12"/>
            <p:cNvSpPr txBox="true"/>
            <p:nvPr/>
          </p:nvSpPr>
          <p:spPr>
            <a:xfrm>
              <a:off x="0" y="111125"/>
              <a:ext cx="698500" cy="561975"/>
            </a:xfrm>
            <a:prstGeom prst="rect">
              <a:avLst/>
            </a:prstGeom>
          </p:spPr>
          <p:txBody>
            <a:bodyPr anchor="ctr" rtlCol="false" tIns="50800" lIns="50800" bIns="50800" rIns="50800"/>
            <a:lstStyle/>
            <a:p>
              <a:pPr algn="ctr">
                <a:lnSpc>
                  <a:spcPts val="2788"/>
                </a:lnSpc>
              </a:pPr>
              <a:r>
                <a:rPr lang="en-US" b="true" sz="2020" spc="197">
                  <a:solidFill>
                    <a:srgbClr val="000000"/>
                  </a:solidFill>
                  <a:latin typeface="Open Sauce Bold"/>
                  <a:ea typeface="Open Sauce Bold"/>
                  <a:cs typeface="Open Sauce Bold"/>
                  <a:sym typeface="Open Sauce Bold"/>
                </a:rPr>
                <a:t>Black Box Due Diligence</a:t>
              </a:r>
            </a:p>
          </p:txBody>
        </p:sp>
      </p:grpSp>
      <p:grpSp>
        <p:nvGrpSpPr>
          <p:cNvPr name="Group 13" id="13"/>
          <p:cNvGrpSpPr/>
          <p:nvPr/>
        </p:nvGrpSpPr>
        <p:grpSpPr>
          <a:xfrm rot="0">
            <a:off x="10001867" y="1842206"/>
            <a:ext cx="2256316" cy="2625531"/>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DEFFDE"/>
            </a:solidFill>
          </p:spPr>
        </p:sp>
        <p:sp>
          <p:nvSpPr>
            <p:cNvPr name="TextBox 15" id="15"/>
            <p:cNvSpPr txBox="true"/>
            <p:nvPr/>
          </p:nvSpPr>
          <p:spPr>
            <a:xfrm>
              <a:off x="0" y="111125"/>
              <a:ext cx="698500" cy="561975"/>
            </a:xfrm>
            <a:prstGeom prst="rect">
              <a:avLst/>
            </a:prstGeom>
          </p:spPr>
          <p:txBody>
            <a:bodyPr anchor="ctr" rtlCol="false" tIns="50800" lIns="50800" bIns="50800" rIns="50800"/>
            <a:lstStyle/>
            <a:p>
              <a:pPr algn="ctr">
                <a:lnSpc>
                  <a:spcPts val="2788"/>
                </a:lnSpc>
              </a:pPr>
              <a:r>
                <a:rPr lang="en-US" b="true" sz="2020" spc="197">
                  <a:solidFill>
                    <a:srgbClr val="000000"/>
                  </a:solidFill>
                  <a:latin typeface="Open Sauce Bold"/>
                  <a:ea typeface="Open Sauce Bold"/>
                  <a:cs typeface="Open Sauce Bold"/>
                  <a:sym typeface="Open Sauce Bold"/>
                </a:rPr>
                <a:t>Reforms Only Followed Pressure</a:t>
              </a:r>
            </a:p>
          </p:txBody>
        </p:sp>
      </p:grpSp>
      <p:sp>
        <p:nvSpPr>
          <p:cNvPr name="TextBox 16" id="16"/>
          <p:cNvSpPr txBox="true"/>
          <p:nvPr/>
        </p:nvSpPr>
        <p:spPr>
          <a:xfrm rot="0">
            <a:off x="452857" y="4781550"/>
            <a:ext cx="3560403" cy="4523276"/>
          </a:xfrm>
          <a:prstGeom prst="rect">
            <a:avLst/>
          </a:prstGeom>
        </p:spPr>
        <p:txBody>
          <a:bodyPr anchor="t" rtlCol="false" tIns="0" lIns="0" bIns="0" rIns="0">
            <a:spAutoFit/>
          </a:bodyPr>
          <a:lstStyle/>
          <a:p>
            <a:pPr algn="l">
              <a:lnSpc>
                <a:spcPts val="2821"/>
              </a:lnSpc>
            </a:pPr>
            <a:r>
              <a:rPr lang="en-US" b="true" sz="1844" spc="180">
                <a:solidFill>
                  <a:srgbClr val="231F20"/>
                </a:solidFill>
                <a:latin typeface="Helvetica World Bold"/>
                <a:ea typeface="Helvetica World Bold"/>
                <a:cs typeface="Helvetica World Bold"/>
                <a:sym typeface="Helvetica World Bold"/>
              </a:rPr>
              <a:t>JPMorgan references interna</a:t>
            </a:r>
            <a:r>
              <a:rPr lang="en-US" b="true" sz="1844" spc="180" u="none">
                <a:solidFill>
                  <a:srgbClr val="231F20"/>
                </a:solidFill>
                <a:latin typeface="Helvetica World Bold"/>
                <a:ea typeface="Helvetica World Bold"/>
                <a:cs typeface="Helvetica World Bold"/>
                <a:sym typeface="Helvetica World Bold"/>
              </a:rPr>
              <a:t>tional frameworks like IFC PS7 and UNDRIP, but fails to provide any enforcement detail. Terms like “may require” or “where appropriate” dilute responsibility. There are no hard guarantees around FPIC implementation, even in high-risk financing.</a:t>
            </a:r>
          </a:p>
        </p:txBody>
      </p:sp>
      <p:grpSp>
        <p:nvGrpSpPr>
          <p:cNvPr name="Group 17" id="17"/>
          <p:cNvGrpSpPr/>
          <p:nvPr/>
        </p:nvGrpSpPr>
        <p:grpSpPr>
          <a:xfrm rot="0">
            <a:off x="4269235" y="4686300"/>
            <a:ext cx="48172" cy="3891662"/>
            <a:chOff x="0" y="0"/>
            <a:chExt cx="12687" cy="1024964"/>
          </a:xfrm>
        </p:grpSpPr>
        <p:sp>
          <p:nvSpPr>
            <p:cNvPr name="Freeform 18" id="18"/>
            <p:cNvSpPr/>
            <p:nvPr/>
          </p:nvSpPr>
          <p:spPr>
            <a:xfrm flipH="false" flipV="false" rot="0">
              <a:off x="0" y="0"/>
              <a:ext cx="12687" cy="1024964"/>
            </a:xfrm>
            <a:custGeom>
              <a:avLst/>
              <a:gdLst/>
              <a:ahLst/>
              <a:cxnLst/>
              <a:rect r="r" b="b" t="t" l="l"/>
              <a:pathLst>
                <a:path h="1024964" w="12687">
                  <a:moveTo>
                    <a:pt x="0" y="0"/>
                  </a:moveTo>
                  <a:lnTo>
                    <a:pt x="12687" y="0"/>
                  </a:lnTo>
                  <a:lnTo>
                    <a:pt x="12687" y="1024964"/>
                  </a:lnTo>
                  <a:lnTo>
                    <a:pt x="0" y="1024964"/>
                  </a:lnTo>
                  <a:close/>
                </a:path>
              </a:pathLst>
            </a:custGeom>
            <a:solidFill>
              <a:srgbClr val="009245"/>
            </a:solidFill>
          </p:spPr>
        </p:sp>
        <p:sp>
          <p:nvSpPr>
            <p:cNvPr name="TextBox 19" id="19"/>
            <p:cNvSpPr txBox="true"/>
            <p:nvPr/>
          </p:nvSpPr>
          <p:spPr>
            <a:xfrm>
              <a:off x="0" y="-19050"/>
              <a:ext cx="12687" cy="1044014"/>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4574582" y="4810125"/>
            <a:ext cx="3972796" cy="5066412"/>
          </a:xfrm>
          <a:prstGeom prst="rect">
            <a:avLst/>
          </a:prstGeom>
        </p:spPr>
        <p:txBody>
          <a:bodyPr anchor="t" rtlCol="false" tIns="0" lIns="0" bIns="0" rIns="0">
            <a:spAutoFit/>
          </a:bodyPr>
          <a:lstStyle/>
          <a:p>
            <a:pPr algn="l">
              <a:lnSpc>
                <a:spcPts val="2545"/>
              </a:lnSpc>
            </a:pPr>
            <a:r>
              <a:rPr lang="en-US" b="true" sz="1844" spc="180">
                <a:solidFill>
                  <a:srgbClr val="231F20"/>
                </a:solidFill>
                <a:latin typeface="Helvetica World Bold"/>
                <a:ea typeface="Helvetica World Bold"/>
                <a:cs typeface="Helvetica World Bold"/>
                <a:sym typeface="Helvetica World Bold"/>
              </a:rPr>
              <a:t>Despite an internal “Na</a:t>
            </a:r>
            <a:r>
              <a:rPr lang="en-US" b="true" sz="1844" spc="180" u="none">
                <a:solidFill>
                  <a:srgbClr val="231F20"/>
                </a:solidFill>
                <a:latin typeface="Helvetica World Bold"/>
                <a:ea typeface="Helvetica World Bold"/>
                <a:cs typeface="Helvetica World Bold"/>
                <a:sym typeface="Helvetica World Bold"/>
              </a:rPr>
              <a:t>ture &amp; Social” due diligence process, there is:</a:t>
            </a:r>
          </a:p>
          <a:p>
            <a:pPr algn="l" marL="398206" indent="-199103" lvl="1">
              <a:lnSpc>
                <a:spcPts val="2545"/>
              </a:lnSpc>
              <a:buFont typeface="Arial"/>
              <a:buChar char="•"/>
            </a:pPr>
            <a:r>
              <a:rPr lang="en-US" b="true" sz="1844" spc="180" u="none">
                <a:solidFill>
                  <a:srgbClr val="231F20"/>
                </a:solidFill>
                <a:latin typeface="Helvetica World Bold"/>
                <a:ea typeface="Helvetica World Bold"/>
                <a:cs typeface="Helvetica World Bold"/>
                <a:sym typeface="Helvetica World Bold"/>
              </a:rPr>
              <a:t>No public audit trail</a:t>
            </a:r>
          </a:p>
          <a:p>
            <a:pPr algn="l" marL="398206" indent="-199103" lvl="1">
              <a:lnSpc>
                <a:spcPts val="2545"/>
              </a:lnSpc>
              <a:buFont typeface="Arial"/>
              <a:buChar char="•"/>
            </a:pPr>
            <a:r>
              <a:rPr lang="en-US" b="true" sz="1844" spc="180" u="none">
                <a:solidFill>
                  <a:srgbClr val="231F20"/>
                </a:solidFill>
                <a:latin typeface="Helvetica World Bold"/>
                <a:ea typeface="Helvetica World Bold"/>
                <a:cs typeface="Helvetica World Bold"/>
                <a:sym typeface="Helvetica World Bold"/>
              </a:rPr>
              <a:t>No Indigenous consultation records</a:t>
            </a:r>
          </a:p>
          <a:p>
            <a:pPr algn="l" marL="398206" indent="-199103" lvl="1">
              <a:lnSpc>
                <a:spcPts val="2545"/>
              </a:lnSpc>
              <a:buFont typeface="Arial"/>
              <a:buChar char="•"/>
            </a:pPr>
            <a:r>
              <a:rPr lang="en-US" b="true" sz="1844" spc="180" u="none">
                <a:solidFill>
                  <a:srgbClr val="231F20"/>
                </a:solidFill>
                <a:latin typeface="Helvetica World Bold"/>
                <a:ea typeface="Helvetica World Bold"/>
                <a:cs typeface="Helvetica World Bold"/>
                <a:sym typeface="Helvetica World Bold"/>
              </a:rPr>
              <a:t>No disclosure of escalated cases</a:t>
            </a:r>
          </a:p>
          <a:p>
            <a:pPr algn="l" marL="398206" indent="-199103" lvl="1">
              <a:lnSpc>
                <a:spcPts val="2545"/>
              </a:lnSpc>
              <a:buFont typeface="Arial"/>
              <a:buChar char="•"/>
            </a:pPr>
            <a:r>
              <a:rPr lang="en-US" b="true" sz="1844" spc="180" u="none">
                <a:solidFill>
                  <a:srgbClr val="231F20"/>
                </a:solidFill>
                <a:latin typeface="Helvetica World Bold"/>
                <a:ea typeface="Helvetica World Bold"/>
                <a:cs typeface="Helvetica World Bold"/>
                <a:sym typeface="Helvetica World Bold"/>
              </a:rPr>
              <a:t>No data on how often FPIC is applied</a:t>
            </a:r>
          </a:p>
          <a:p>
            <a:pPr algn="l">
              <a:lnSpc>
                <a:spcPts val="2545"/>
              </a:lnSpc>
            </a:pPr>
            <a:r>
              <a:rPr lang="en-US" b="true" sz="1844" spc="180" u="none">
                <a:solidFill>
                  <a:srgbClr val="231F20"/>
                </a:solidFill>
                <a:latin typeface="Helvetica World Bold"/>
                <a:ea typeface="Helvetica World Bold"/>
                <a:cs typeface="Helvetica World Bold"/>
                <a:sym typeface="Helvetica World Bold"/>
              </a:rPr>
              <a:t>Henisz et al. (2014) show that lack of transparency in high-risk zones increases operational delays </a:t>
            </a:r>
          </a:p>
          <a:p>
            <a:pPr algn="l">
              <a:lnSpc>
                <a:spcPts val="2545"/>
              </a:lnSpc>
            </a:pPr>
          </a:p>
        </p:txBody>
      </p:sp>
      <p:grpSp>
        <p:nvGrpSpPr>
          <p:cNvPr name="Group 21" id="21"/>
          <p:cNvGrpSpPr/>
          <p:nvPr/>
        </p:nvGrpSpPr>
        <p:grpSpPr>
          <a:xfrm rot="0">
            <a:off x="8861702" y="4686300"/>
            <a:ext cx="48172" cy="3891662"/>
            <a:chOff x="0" y="0"/>
            <a:chExt cx="12687" cy="1024964"/>
          </a:xfrm>
        </p:grpSpPr>
        <p:sp>
          <p:nvSpPr>
            <p:cNvPr name="Freeform 22" id="22"/>
            <p:cNvSpPr/>
            <p:nvPr/>
          </p:nvSpPr>
          <p:spPr>
            <a:xfrm flipH="false" flipV="false" rot="0">
              <a:off x="0" y="0"/>
              <a:ext cx="12687" cy="1024964"/>
            </a:xfrm>
            <a:custGeom>
              <a:avLst/>
              <a:gdLst/>
              <a:ahLst/>
              <a:cxnLst/>
              <a:rect r="r" b="b" t="t" l="l"/>
              <a:pathLst>
                <a:path h="1024964" w="12687">
                  <a:moveTo>
                    <a:pt x="0" y="0"/>
                  </a:moveTo>
                  <a:lnTo>
                    <a:pt x="12687" y="0"/>
                  </a:lnTo>
                  <a:lnTo>
                    <a:pt x="12687" y="1024964"/>
                  </a:lnTo>
                  <a:lnTo>
                    <a:pt x="0" y="1024964"/>
                  </a:lnTo>
                  <a:close/>
                </a:path>
              </a:pathLst>
            </a:custGeom>
            <a:solidFill>
              <a:srgbClr val="009245"/>
            </a:solidFill>
          </p:spPr>
        </p:sp>
        <p:sp>
          <p:nvSpPr>
            <p:cNvPr name="TextBox 23" id="23"/>
            <p:cNvSpPr txBox="true"/>
            <p:nvPr/>
          </p:nvSpPr>
          <p:spPr>
            <a:xfrm>
              <a:off x="0" y="-19050"/>
              <a:ext cx="12687" cy="1044014"/>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9321249" y="4781550"/>
            <a:ext cx="3560403" cy="4243199"/>
          </a:xfrm>
          <a:prstGeom prst="rect">
            <a:avLst/>
          </a:prstGeom>
        </p:spPr>
        <p:txBody>
          <a:bodyPr anchor="t" rtlCol="false" tIns="0" lIns="0" bIns="0" rIns="0">
            <a:spAutoFit/>
          </a:bodyPr>
          <a:lstStyle/>
          <a:p>
            <a:pPr algn="l">
              <a:lnSpc>
                <a:spcPts val="2877"/>
              </a:lnSpc>
            </a:pPr>
            <a:r>
              <a:rPr lang="en-US" b="true" sz="1844" spc="180">
                <a:solidFill>
                  <a:srgbClr val="231F20"/>
                </a:solidFill>
                <a:latin typeface="Helvetica World Bold"/>
                <a:ea typeface="Helvetica World Bold"/>
                <a:cs typeface="Helvetica World Bold"/>
                <a:sym typeface="Helvetica World Bold"/>
              </a:rPr>
              <a:t>JPMorgan </a:t>
            </a:r>
            <a:r>
              <a:rPr lang="en-US" b="true" sz="1844" spc="180" u="none">
                <a:solidFill>
                  <a:srgbClr val="231F20"/>
                </a:solidFill>
                <a:latin typeface="Helvetica World Bold"/>
                <a:ea typeface="Helvetica World Bold"/>
                <a:cs typeface="Helvetica World Bold"/>
                <a:sym typeface="Helvetica World Bold"/>
              </a:rPr>
              <a:t>only updated its Human Rights Statement and proxy language after months of investor pressure from UCF, IASJ, and co-filers. These were not proactive improvements - they were reactive compromises. UCF engagement record (2025).</a:t>
            </a:r>
          </a:p>
        </p:txBody>
      </p:sp>
      <p:grpSp>
        <p:nvGrpSpPr>
          <p:cNvPr name="Group 25" id="25"/>
          <p:cNvGrpSpPr/>
          <p:nvPr/>
        </p:nvGrpSpPr>
        <p:grpSpPr>
          <a:xfrm rot="0">
            <a:off x="13138827" y="4686300"/>
            <a:ext cx="48172" cy="3891662"/>
            <a:chOff x="0" y="0"/>
            <a:chExt cx="12687" cy="1024964"/>
          </a:xfrm>
        </p:grpSpPr>
        <p:sp>
          <p:nvSpPr>
            <p:cNvPr name="Freeform 26" id="26"/>
            <p:cNvSpPr/>
            <p:nvPr/>
          </p:nvSpPr>
          <p:spPr>
            <a:xfrm flipH="false" flipV="false" rot="0">
              <a:off x="0" y="0"/>
              <a:ext cx="12687" cy="1024964"/>
            </a:xfrm>
            <a:custGeom>
              <a:avLst/>
              <a:gdLst/>
              <a:ahLst/>
              <a:cxnLst/>
              <a:rect r="r" b="b" t="t" l="l"/>
              <a:pathLst>
                <a:path h="1024964" w="12687">
                  <a:moveTo>
                    <a:pt x="0" y="0"/>
                  </a:moveTo>
                  <a:lnTo>
                    <a:pt x="12687" y="0"/>
                  </a:lnTo>
                  <a:lnTo>
                    <a:pt x="12687" y="1024964"/>
                  </a:lnTo>
                  <a:lnTo>
                    <a:pt x="0" y="1024964"/>
                  </a:lnTo>
                  <a:close/>
                </a:path>
              </a:pathLst>
            </a:custGeom>
            <a:solidFill>
              <a:srgbClr val="009245"/>
            </a:solidFill>
          </p:spPr>
        </p:sp>
        <p:sp>
          <p:nvSpPr>
            <p:cNvPr name="TextBox 27" id="27"/>
            <p:cNvSpPr txBox="true"/>
            <p:nvPr/>
          </p:nvSpPr>
          <p:spPr>
            <a:xfrm>
              <a:off x="0" y="-19050"/>
              <a:ext cx="12687" cy="1044014"/>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14214627" y="2950629"/>
            <a:ext cx="3044673" cy="475360"/>
          </a:xfrm>
          <a:prstGeom prst="rect">
            <a:avLst/>
          </a:prstGeom>
        </p:spPr>
        <p:txBody>
          <a:bodyPr anchor="t" rtlCol="false" tIns="0" lIns="0" bIns="0" rIns="0">
            <a:spAutoFit/>
          </a:bodyPr>
          <a:lstStyle/>
          <a:p>
            <a:pPr algn="l">
              <a:lnSpc>
                <a:spcPts val="3266"/>
              </a:lnSpc>
            </a:pPr>
            <a:r>
              <a:rPr lang="en-US" sz="3299" b="true">
                <a:solidFill>
                  <a:srgbClr val="000000"/>
                </a:solidFill>
                <a:latin typeface="Helvetica World Bold"/>
                <a:ea typeface="Helvetica World Bold"/>
                <a:cs typeface="Helvetica World Bold"/>
                <a:sym typeface="Helvetica World Bold"/>
              </a:rPr>
              <a:t>Understanding </a:t>
            </a:r>
          </a:p>
        </p:txBody>
      </p:sp>
      <p:grpSp>
        <p:nvGrpSpPr>
          <p:cNvPr name="Group 29" id="29"/>
          <p:cNvGrpSpPr/>
          <p:nvPr/>
        </p:nvGrpSpPr>
        <p:grpSpPr>
          <a:xfrm rot="0">
            <a:off x="13783290" y="4891298"/>
            <a:ext cx="3907348" cy="3481665"/>
            <a:chOff x="0" y="0"/>
            <a:chExt cx="5209797" cy="4642220"/>
          </a:xfrm>
        </p:grpSpPr>
        <p:grpSp>
          <p:nvGrpSpPr>
            <p:cNvPr name="Group 30" id="30"/>
            <p:cNvGrpSpPr/>
            <p:nvPr/>
          </p:nvGrpSpPr>
          <p:grpSpPr>
            <a:xfrm rot="0">
              <a:off x="0" y="0"/>
              <a:ext cx="5209797" cy="4642220"/>
              <a:chOff x="0" y="0"/>
              <a:chExt cx="1139079" cy="1014983"/>
            </a:xfrm>
          </p:grpSpPr>
          <p:sp>
            <p:nvSpPr>
              <p:cNvPr name="Freeform 31" id="31"/>
              <p:cNvSpPr/>
              <p:nvPr/>
            </p:nvSpPr>
            <p:spPr>
              <a:xfrm flipH="false" flipV="false" rot="0">
                <a:off x="0" y="0"/>
                <a:ext cx="1139079" cy="1014983"/>
              </a:xfrm>
              <a:custGeom>
                <a:avLst/>
                <a:gdLst/>
                <a:ahLst/>
                <a:cxnLst/>
                <a:rect r="r" b="b" t="t" l="l"/>
                <a:pathLst>
                  <a:path h="1014983" w="1139079">
                    <a:moveTo>
                      <a:pt x="0" y="0"/>
                    </a:moveTo>
                    <a:lnTo>
                      <a:pt x="1139079" y="0"/>
                    </a:lnTo>
                    <a:lnTo>
                      <a:pt x="1139079" y="1014983"/>
                    </a:lnTo>
                    <a:lnTo>
                      <a:pt x="0" y="1014983"/>
                    </a:lnTo>
                    <a:close/>
                  </a:path>
                </a:pathLst>
              </a:custGeom>
              <a:solidFill>
                <a:srgbClr val="F6D9A6"/>
              </a:solidFill>
            </p:spPr>
          </p:sp>
          <p:sp>
            <p:nvSpPr>
              <p:cNvPr name="TextBox 32" id="32"/>
              <p:cNvSpPr txBox="true"/>
              <p:nvPr/>
            </p:nvSpPr>
            <p:spPr>
              <a:xfrm>
                <a:off x="0" y="-38100"/>
                <a:ext cx="1139079" cy="1053083"/>
              </a:xfrm>
              <a:prstGeom prst="rect">
                <a:avLst/>
              </a:prstGeom>
            </p:spPr>
            <p:txBody>
              <a:bodyPr anchor="ctr" rtlCol="false" tIns="50800" lIns="50800" bIns="50800" rIns="50800"/>
              <a:lstStyle/>
              <a:p>
                <a:pPr algn="ctr">
                  <a:lnSpc>
                    <a:spcPts val="3231"/>
                  </a:lnSpc>
                </a:pPr>
              </a:p>
            </p:txBody>
          </p:sp>
        </p:grpSp>
        <p:sp>
          <p:nvSpPr>
            <p:cNvPr name="TextBox 33" id="33"/>
            <p:cNvSpPr txBox="true"/>
            <p:nvPr/>
          </p:nvSpPr>
          <p:spPr>
            <a:xfrm rot="0">
              <a:off x="72773" y="136236"/>
              <a:ext cx="4865008" cy="4355482"/>
            </a:xfrm>
            <a:prstGeom prst="rect">
              <a:avLst/>
            </a:prstGeom>
          </p:spPr>
          <p:txBody>
            <a:bodyPr anchor="t" rtlCol="false" tIns="0" lIns="0" bIns="0" rIns="0">
              <a:spAutoFit/>
            </a:bodyPr>
            <a:lstStyle/>
            <a:p>
              <a:pPr algn="l">
                <a:lnSpc>
                  <a:spcPts val="3001"/>
                </a:lnSpc>
              </a:pPr>
              <a:r>
                <a:rPr lang="en-US" sz="1987" b="true">
                  <a:solidFill>
                    <a:srgbClr val="000000"/>
                  </a:solidFill>
                  <a:latin typeface="Helvetica World Bold"/>
                  <a:ea typeface="Helvetica World Bold"/>
                  <a:cs typeface="Helvetica World Bold"/>
                  <a:sym typeface="Helvetica World Bold"/>
                </a:rPr>
                <a:t>Without</a:t>
              </a:r>
              <a:r>
                <a:rPr lang="en-US" sz="1987" b="true">
                  <a:solidFill>
                    <a:srgbClr val="000000"/>
                  </a:solidFill>
                  <a:latin typeface="Helvetica World Bold"/>
                  <a:ea typeface="Helvetica World Bold"/>
                  <a:cs typeface="Helvetica World Bold"/>
                  <a:sym typeface="Helvetica World Bold"/>
                </a:rPr>
                <a:t> enforceable standards, measurable outputs, and public transparency, The internal ESG process remains a black box - vulnerable to risk, reputation loss, and shareholder scrutiny.</a:t>
              </a:r>
            </a:p>
          </p:txBody>
        </p:sp>
      </p:grpSp>
      <p:sp>
        <p:nvSpPr>
          <p:cNvPr name="TextBox 34" id="34"/>
          <p:cNvSpPr txBox="true"/>
          <p:nvPr/>
        </p:nvSpPr>
        <p:spPr>
          <a:xfrm rot="0">
            <a:off x="135442" y="9806687"/>
            <a:ext cx="16823871" cy="552837"/>
          </a:xfrm>
          <a:prstGeom prst="rect">
            <a:avLst/>
          </a:prstGeom>
        </p:spPr>
        <p:txBody>
          <a:bodyPr anchor="t" rtlCol="false" tIns="0" lIns="0" bIns="0" rIns="0">
            <a:spAutoFit/>
          </a:bodyPr>
          <a:lstStyle/>
          <a:p>
            <a:pPr algn="just">
              <a:lnSpc>
                <a:spcPts val="1498"/>
              </a:lnSpc>
            </a:pPr>
            <a:r>
              <a:rPr lang="en-US" b="true" sz="1086" spc="106">
                <a:solidFill>
                  <a:srgbClr val="231F20"/>
                </a:solidFill>
                <a:latin typeface="Open Sauce Bold"/>
                <a:ea typeface="Open Sauce Bold"/>
                <a:cs typeface="Open Sauce Bold"/>
                <a:sym typeface="Open Sauce Bold"/>
              </a:rPr>
              <a:t>1 Henisz, W., Dorobantu, S., &amp; Nartey, L. (2014). Spinning Gold: The Financial Returns to Extern</a:t>
            </a:r>
            <a:r>
              <a:rPr lang="en-US" b="true" sz="1086" spc="106">
                <a:solidFill>
                  <a:srgbClr val="231F20"/>
                </a:solidFill>
                <a:latin typeface="Open Sauce Bold"/>
                <a:ea typeface="Open Sauce Bold"/>
                <a:cs typeface="Open Sauce Bold"/>
                <a:sym typeface="Open Sauce Bold"/>
              </a:rPr>
              <a:t>al Stakeholder Engagement. Strategic Management Journal, 35(12), 1727–1748.</a:t>
            </a:r>
          </a:p>
          <a:p>
            <a:pPr algn="just">
              <a:lnSpc>
                <a:spcPts val="1498"/>
              </a:lnSpc>
            </a:pPr>
            <a:r>
              <a:rPr lang="en-US" b="true" sz="1086" spc="106">
                <a:solidFill>
                  <a:srgbClr val="231F20"/>
                </a:solidFill>
                <a:latin typeface="Open Sauce Bold"/>
                <a:ea typeface="Open Sauce Bold"/>
                <a:cs typeface="Open Sauce Bold"/>
                <a:sym typeface="Open Sauce Bold"/>
              </a:rPr>
              <a:t>2 United Church Funds (UCF). (2025). Shareholder Engagement Record with JPMorgan Chase – Indigenous Rights Agreement. Investor Advocates for Social Justice &amp; UCF Statement, April 2025.</a:t>
            </a:r>
          </a:p>
          <a:p>
            <a:pPr algn="just">
              <a:lnSpc>
                <a:spcPts val="149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332426" y="128022"/>
            <a:ext cx="19000587" cy="1326018"/>
            <a:chOff x="0" y="0"/>
            <a:chExt cx="5004270" cy="349239"/>
          </a:xfrm>
        </p:grpSpPr>
        <p:sp>
          <p:nvSpPr>
            <p:cNvPr name="Freeform 3" id="3"/>
            <p:cNvSpPr/>
            <p:nvPr/>
          </p:nvSpPr>
          <p:spPr>
            <a:xfrm flipH="false" flipV="false" rot="0">
              <a:off x="0" y="0"/>
              <a:ext cx="5004270" cy="349239"/>
            </a:xfrm>
            <a:custGeom>
              <a:avLst/>
              <a:gdLst/>
              <a:ahLst/>
              <a:cxnLst/>
              <a:rect r="r" b="b" t="t" l="l"/>
              <a:pathLst>
                <a:path h="349239" w="5004270">
                  <a:moveTo>
                    <a:pt x="0" y="0"/>
                  </a:moveTo>
                  <a:lnTo>
                    <a:pt x="5004270" y="0"/>
                  </a:lnTo>
                  <a:lnTo>
                    <a:pt x="5004270" y="349239"/>
                  </a:lnTo>
                  <a:lnTo>
                    <a:pt x="0" y="349239"/>
                  </a:lnTo>
                  <a:close/>
                </a:path>
              </a:pathLst>
            </a:custGeom>
            <a:solidFill>
              <a:srgbClr val="1C5739"/>
            </a:solidFill>
          </p:spPr>
        </p:sp>
        <p:sp>
          <p:nvSpPr>
            <p:cNvPr name="TextBox 4" id="4"/>
            <p:cNvSpPr txBox="true"/>
            <p:nvPr/>
          </p:nvSpPr>
          <p:spPr>
            <a:xfrm>
              <a:off x="0" y="-38100"/>
              <a:ext cx="5004270" cy="387339"/>
            </a:xfrm>
            <a:prstGeom prst="rect">
              <a:avLst/>
            </a:prstGeom>
          </p:spPr>
          <p:txBody>
            <a:bodyPr anchor="ctr" rtlCol="false" tIns="50800" lIns="50800" bIns="50800" rIns="50800"/>
            <a:lstStyle/>
            <a:p>
              <a:pPr algn="ctr">
                <a:lnSpc>
                  <a:spcPts val="6109"/>
                </a:lnSpc>
              </a:pPr>
              <a:r>
                <a:rPr lang="en-US" b="true" sz="4699" spc="296">
                  <a:solidFill>
                    <a:srgbClr val="FFFFFF"/>
                  </a:solidFill>
                  <a:latin typeface="Helvetica World Bold"/>
                  <a:ea typeface="Helvetica World Bold"/>
                  <a:cs typeface="Helvetica World Bold"/>
                  <a:sym typeface="Helvetica World Bold"/>
                </a:rPr>
                <a:t>Our Shareholder Proposal </a:t>
              </a:r>
            </a:p>
          </p:txBody>
        </p:sp>
      </p:grpSp>
      <p:sp>
        <p:nvSpPr>
          <p:cNvPr name="Freeform 5" id="5"/>
          <p:cNvSpPr/>
          <p:nvPr/>
        </p:nvSpPr>
        <p:spPr>
          <a:xfrm flipH="false" flipV="false" rot="0">
            <a:off x="16086785" y="-2547855"/>
            <a:ext cx="4116356" cy="4116356"/>
          </a:xfrm>
          <a:custGeom>
            <a:avLst/>
            <a:gdLst/>
            <a:ahLst/>
            <a:cxnLst/>
            <a:rect r="r" b="b" t="t" l="l"/>
            <a:pathLst>
              <a:path h="4116356" w="4116356">
                <a:moveTo>
                  <a:pt x="0" y="0"/>
                </a:moveTo>
                <a:lnTo>
                  <a:pt x="4116355" y="0"/>
                </a:lnTo>
                <a:lnTo>
                  <a:pt x="4116355" y="4116355"/>
                </a:lnTo>
                <a:lnTo>
                  <a:pt x="0" y="411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366" y="5402312"/>
            <a:ext cx="4258118" cy="4258118"/>
          </a:xfrm>
          <a:custGeom>
            <a:avLst/>
            <a:gdLst/>
            <a:ahLst/>
            <a:cxnLst/>
            <a:rect r="r" b="b" t="t" l="l"/>
            <a:pathLst>
              <a:path h="4258118" w="4258118">
                <a:moveTo>
                  <a:pt x="0" y="0"/>
                </a:moveTo>
                <a:lnTo>
                  <a:pt x="4258118" y="0"/>
                </a:lnTo>
                <a:lnTo>
                  <a:pt x="4258118" y="4258118"/>
                </a:lnTo>
                <a:lnTo>
                  <a:pt x="0" y="4258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p:cNvPicPr>
            <a:picLocks noChangeAspect="true"/>
          </p:cNvPicPr>
          <p:nvPr/>
        </p:nvPicPr>
        <p:blipFill>
          <a:blip r:embed="rId6"/>
          <a:stretch>
            <a:fillRect/>
          </a:stretch>
        </p:blipFill>
        <p:spPr>
          <a:xfrm rot="0">
            <a:off x="212339" y="8581060"/>
            <a:ext cx="3755576" cy="1158352"/>
          </a:xfrm>
          <a:prstGeom prst="rect">
            <a:avLst/>
          </a:prstGeom>
        </p:spPr>
      </p:pic>
      <p:sp>
        <p:nvSpPr>
          <p:cNvPr name="Freeform 9" id="9"/>
          <p:cNvSpPr/>
          <p:nvPr/>
        </p:nvSpPr>
        <p:spPr>
          <a:xfrm flipH="false" flipV="false" rot="0">
            <a:off x="4706381" y="5402312"/>
            <a:ext cx="4226427" cy="4226427"/>
          </a:xfrm>
          <a:custGeom>
            <a:avLst/>
            <a:gdLst/>
            <a:ahLst/>
            <a:cxnLst/>
            <a:rect r="r" b="b" t="t" l="l"/>
            <a:pathLst>
              <a:path h="4226427" w="4226427">
                <a:moveTo>
                  <a:pt x="0" y="0"/>
                </a:moveTo>
                <a:lnTo>
                  <a:pt x="4226427" y="0"/>
                </a:lnTo>
                <a:lnTo>
                  <a:pt x="4226427" y="4226427"/>
                </a:lnTo>
                <a:lnTo>
                  <a:pt x="0" y="4226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361433" y="5434003"/>
            <a:ext cx="4226427" cy="4226427"/>
          </a:xfrm>
          <a:custGeom>
            <a:avLst/>
            <a:gdLst/>
            <a:ahLst/>
            <a:cxnLst/>
            <a:rect r="r" b="b" t="t" l="l"/>
            <a:pathLst>
              <a:path h="4226427" w="4226427">
                <a:moveTo>
                  <a:pt x="0" y="0"/>
                </a:moveTo>
                <a:lnTo>
                  <a:pt x="4226427" y="0"/>
                </a:lnTo>
                <a:lnTo>
                  <a:pt x="4226427" y="4226427"/>
                </a:lnTo>
                <a:lnTo>
                  <a:pt x="0" y="4226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flipV="true">
            <a:off x="4462347" y="1759191"/>
            <a:ext cx="0" cy="8487679"/>
          </a:xfrm>
          <a:prstGeom prst="line">
            <a:avLst/>
          </a:prstGeom>
          <a:ln cap="flat" w="38100">
            <a:solidFill>
              <a:srgbClr val="040506"/>
            </a:solidFill>
            <a:prstDash val="solid"/>
            <a:headEnd type="none" len="sm" w="sm"/>
            <a:tailEnd type="none" len="sm" w="sm"/>
          </a:ln>
        </p:spPr>
      </p:sp>
      <p:sp>
        <p:nvSpPr>
          <p:cNvPr name="AutoShape 12" id="12"/>
          <p:cNvSpPr/>
          <p:nvPr/>
        </p:nvSpPr>
        <p:spPr>
          <a:xfrm flipV="true">
            <a:off x="9237608" y="1704243"/>
            <a:ext cx="0" cy="8487679"/>
          </a:xfrm>
          <a:prstGeom prst="line">
            <a:avLst/>
          </a:prstGeom>
          <a:ln cap="flat" w="38100">
            <a:solidFill>
              <a:srgbClr val="040506"/>
            </a:solidFill>
            <a:prstDash val="solid"/>
            <a:headEnd type="none" len="sm" w="sm"/>
            <a:tailEnd type="none" len="sm" w="sm"/>
          </a:ln>
        </p:spPr>
      </p:sp>
      <p:sp>
        <p:nvSpPr>
          <p:cNvPr name="TextBox 13" id="13"/>
          <p:cNvSpPr txBox="true"/>
          <p:nvPr/>
        </p:nvSpPr>
        <p:spPr>
          <a:xfrm rot="0">
            <a:off x="4562472" y="1778241"/>
            <a:ext cx="6906321" cy="248031"/>
          </a:xfrm>
          <a:prstGeom prst="rect">
            <a:avLst/>
          </a:prstGeom>
        </p:spPr>
        <p:txBody>
          <a:bodyPr anchor="t" rtlCol="false" tIns="0" lIns="0" bIns="0" rIns="0">
            <a:spAutoFit/>
          </a:bodyPr>
          <a:lstStyle/>
          <a:p>
            <a:pPr algn="l">
              <a:lnSpc>
                <a:spcPts val="1782"/>
              </a:lnSpc>
            </a:pPr>
            <a:r>
              <a:rPr lang="en-US" sz="1800" spc="63">
                <a:solidFill>
                  <a:srgbClr val="040506"/>
                </a:solidFill>
                <a:latin typeface="Poppins"/>
                <a:ea typeface="Poppins"/>
                <a:cs typeface="Poppins"/>
                <a:sym typeface="Poppins"/>
              </a:rPr>
              <a:t>Include Escalation in ESG Reporting</a:t>
            </a:r>
          </a:p>
        </p:txBody>
      </p:sp>
      <p:sp>
        <p:nvSpPr>
          <p:cNvPr name="TextBox 14" id="14"/>
          <p:cNvSpPr txBox="true"/>
          <p:nvPr/>
        </p:nvSpPr>
        <p:spPr>
          <a:xfrm rot="0">
            <a:off x="9511571" y="1789099"/>
            <a:ext cx="6906321" cy="248031"/>
          </a:xfrm>
          <a:prstGeom prst="rect">
            <a:avLst/>
          </a:prstGeom>
        </p:spPr>
        <p:txBody>
          <a:bodyPr anchor="t" rtlCol="false" tIns="0" lIns="0" bIns="0" rIns="0">
            <a:spAutoFit/>
          </a:bodyPr>
          <a:lstStyle/>
          <a:p>
            <a:pPr algn="l">
              <a:lnSpc>
                <a:spcPts val="1782"/>
              </a:lnSpc>
            </a:pPr>
            <a:r>
              <a:rPr lang="en-US" sz="1800" spc="63">
                <a:solidFill>
                  <a:srgbClr val="040506"/>
                </a:solidFill>
                <a:latin typeface="Poppins"/>
                <a:ea typeface="Poppins"/>
                <a:cs typeface="Poppins"/>
                <a:sym typeface="Poppins"/>
              </a:rPr>
              <a:t>Publish Grievance Pathways </a:t>
            </a:r>
          </a:p>
        </p:txBody>
      </p:sp>
      <p:sp>
        <p:nvSpPr>
          <p:cNvPr name="AutoShape 15" id="15"/>
          <p:cNvSpPr/>
          <p:nvPr/>
        </p:nvSpPr>
        <p:spPr>
          <a:xfrm flipV="true">
            <a:off x="13772164" y="1799321"/>
            <a:ext cx="0" cy="8487679"/>
          </a:xfrm>
          <a:prstGeom prst="line">
            <a:avLst/>
          </a:prstGeom>
          <a:ln cap="flat" w="38100">
            <a:solidFill>
              <a:srgbClr val="040506"/>
            </a:solidFill>
            <a:prstDash val="solid"/>
            <a:headEnd type="none" len="sm" w="sm"/>
            <a:tailEnd type="none" len="sm" w="sm"/>
          </a:ln>
        </p:spPr>
      </p:sp>
      <p:sp>
        <p:nvSpPr>
          <p:cNvPr name="Freeform 16" id="16"/>
          <p:cNvSpPr/>
          <p:nvPr/>
        </p:nvSpPr>
        <p:spPr>
          <a:xfrm flipH="false" flipV="false" rot="0">
            <a:off x="13953139" y="5463275"/>
            <a:ext cx="4147264" cy="4147264"/>
          </a:xfrm>
          <a:custGeom>
            <a:avLst/>
            <a:gdLst/>
            <a:ahLst/>
            <a:cxnLst/>
            <a:rect r="r" b="b" t="t" l="l"/>
            <a:pathLst>
              <a:path h="4147264" w="4147264">
                <a:moveTo>
                  <a:pt x="0" y="0"/>
                </a:moveTo>
                <a:lnTo>
                  <a:pt x="4147265" y="0"/>
                </a:lnTo>
                <a:lnTo>
                  <a:pt x="4147265" y="4147264"/>
                </a:lnTo>
                <a:lnTo>
                  <a:pt x="0" y="4147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5524764" y="8492786"/>
            <a:ext cx="1388387" cy="1135953"/>
          </a:xfrm>
          <a:custGeom>
            <a:avLst/>
            <a:gdLst/>
            <a:ahLst/>
            <a:cxnLst/>
            <a:rect r="r" b="b" t="t" l="l"/>
            <a:pathLst>
              <a:path h="1135953" w="1388387">
                <a:moveTo>
                  <a:pt x="0" y="0"/>
                </a:moveTo>
                <a:lnTo>
                  <a:pt x="1388387" y="0"/>
                </a:lnTo>
                <a:lnTo>
                  <a:pt x="1388387" y="1135953"/>
                </a:lnTo>
                <a:lnTo>
                  <a:pt x="0" y="113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258633" y="1789099"/>
            <a:ext cx="5927739" cy="248031"/>
          </a:xfrm>
          <a:prstGeom prst="rect">
            <a:avLst/>
          </a:prstGeom>
        </p:spPr>
        <p:txBody>
          <a:bodyPr anchor="t" rtlCol="false" tIns="0" lIns="0" bIns="0" rIns="0">
            <a:spAutoFit/>
          </a:bodyPr>
          <a:lstStyle/>
          <a:p>
            <a:pPr algn="l">
              <a:lnSpc>
                <a:spcPts val="1782"/>
              </a:lnSpc>
            </a:pPr>
            <a:r>
              <a:rPr lang="en-US" sz="1800" spc="63">
                <a:solidFill>
                  <a:srgbClr val="040506"/>
                </a:solidFill>
                <a:latin typeface="Poppins"/>
                <a:ea typeface="Poppins"/>
                <a:cs typeface="Poppins"/>
                <a:sym typeface="Poppins"/>
              </a:rPr>
              <a:t>Adopt Risk-Based FPIC Indicators</a:t>
            </a:r>
          </a:p>
        </p:txBody>
      </p:sp>
      <p:sp>
        <p:nvSpPr>
          <p:cNvPr name="TextBox 19" id="19"/>
          <p:cNvSpPr txBox="true"/>
          <p:nvPr/>
        </p:nvSpPr>
        <p:spPr>
          <a:xfrm rot="0">
            <a:off x="353883" y="2322880"/>
            <a:ext cx="3775089" cy="2527427"/>
          </a:xfrm>
          <a:prstGeom prst="rect">
            <a:avLst/>
          </a:prstGeom>
        </p:spPr>
        <p:txBody>
          <a:bodyPr anchor="t" rtlCol="false" tIns="0" lIns="0" bIns="0" rIns="0">
            <a:spAutoFit/>
          </a:bodyPr>
          <a:lstStyle/>
          <a:p>
            <a:pPr algn="l">
              <a:lnSpc>
                <a:spcPts val="2483"/>
              </a:lnSpc>
            </a:pPr>
            <a:r>
              <a:rPr lang="en-US" sz="1800" spc="176" b="true">
                <a:solidFill>
                  <a:srgbClr val="231F20"/>
                </a:solidFill>
                <a:latin typeface="Helvetica World Bold"/>
                <a:ea typeface="Helvetica World Bold"/>
                <a:cs typeface="Helvetica World Bold"/>
                <a:sym typeface="Helvetica World Bold"/>
              </a:rPr>
              <a:t>What we’re asking:</a:t>
            </a:r>
          </a:p>
          <a:p>
            <a:pPr algn="l">
              <a:lnSpc>
                <a:spcPts val="2483"/>
              </a:lnSpc>
            </a:pPr>
          </a:p>
          <a:p>
            <a:pPr algn="l">
              <a:lnSpc>
                <a:spcPts val="2483"/>
              </a:lnSpc>
            </a:pPr>
            <a:r>
              <a:rPr lang="en-US" sz="1800" spc="176">
                <a:solidFill>
                  <a:srgbClr val="231F20"/>
                </a:solidFill>
                <a:latin typeface="Helvetica World"/>
                <a:ea typeface="Helvetica World"/>
                <a:cs typeface="Helvetica World"/>
                <a:sym typeface="Helvetica World"/>
              </a:rPr>
              <a:t> JPMorgan should publish annual disclosure of how often Indigenous Peoples’ Free, Prior and Informed Consent (FPIC) was assessed, escalated, and implemented.</a:t>
            </a:r>
          </a:p>
        </p:txBody>
      </p:sp>
      <p:sp>
        <p:nvSpPr>
          <p:cNvPr name="TextBox 20" id="20"/>
          <p:cNvSpPr txBox="true"/>
          <p:nvPr/>
        </p:nvSpPr>
        <p:spPr>
          <a:xfrm rot="0">
            <a:off x="508950" y="5676434"/>
            <a:ext cx="3705747" cy="2816352"/>
          </a:xfrm>
          <a:prstGeom prst="rect">
            <a:avLst/>
          </a:prstGeom>
        </p:spPr>
        <p:txBody>
          <a:bodyPr anchor="t" rtlCol="false" tIns="0" lIns="0" bIns="0" rIns="0">
            <a:spAutoFit/>
          </a:bodyPr>
          <a:lstStyle/>
          <a:p>
            <a:pPr algn="l">
              <a:lnSpc>
                <a:spcPts val="2483"/>
              </a:lnSpc>
            </a:pPr>
            <a:r>
              <a:rPr lang="en-US" sz="1800" spc="176">
                <a:solidFill>
                  <a:srgbClr val="FFFFFF"/>
                </a:solidFill>
                <a:latin typeface="Open Sauce"/>
                <a:ea typeface="Open Sauce"/>
                <a:cs typeface="Open Sauce"/>
                <a:sym typeface="Open Sauce"/>
              </a:rPr>
              <a:t>Why this works:</a:t>
            </a:r>
          </a:p>
          <a:p>
            <a:pPr algn="l">
              <a:lnSpc>
                <a:spcPts val="2483"/>
              </a:lnSpc>
            </a:pPr>
          </a:p>
          <a:p>
            <a:pPr algn="l">
              <a:lnSpc>
                <a:spcPts val="2483"/>
              </a:lnSpc>
            </a:pPr>
            <a:r>
              <a:rPr lang="en-US" sz="1800" spc="176">
                <a:solidFill>
                  <a:srgbClr val="FFFFFF"/>
                </a:solidFill>
                <a:latin typeface="Open Sauce"/>
                <a:ea typeface="Open Sauce"/>
                <a:cs typeface="Open Sauce"/>
                <a:sym typeface="Open Sauce"/>
              </a:rPr>
              <a:t> This turns vague commitments into measurable practices - building from the 2025 proxy supplement while closing the g</a:t>
            </a:r>
            <a:r>
              <a:rPr lang="en-US" sz="1800" spc="176">
                <a:solidFill>
                  <a:srgbClr val="FFFFFF"/>
                </a:solidFill>
                <a:latin typeface="Open Sauce"/>
                <a:ea typeface="Open Sauce"/>
                <a:cs typeface="Open Sauce"/>
                <a:sym typeface="Open Sauce"/>
              </a:rPr>
              <a:t>ap in project-level transparency.</a:t>
            </a:r>
          </a:p>
        </p:txBody>
      </p:sp>
      <p:sp>
        <p:nvSpPr>
          <p:cNvPr name="TextBox 21" id="21"/>
          <p:cNvSpPr txBox="true"/>
          <p:nvPr/>
        </p:nvSpPr>
        <p:spPr>
          <a:xfrm rot="0">
            <a:off x="4562472" y="2313355"/>
            <a:ext cx="4514853" cy="2610866"/>
          </a:xfrm>
          <a:prstGeom prst="rect">
            <a:avLst/>
          </a:prstGeom>
        </p:spPr>
        <p:txBody>
          <a:bodyPr anchor="t" rtlCol="false" tIns="0" lIns="0" bIns="0" rIns="0">
            <a:spAutoFit/>
          </a:bodyPr>
          <a:lstStyle/>
          <a:p>
            <a:pPr algn="just">
              <a:lnSpc>
                <a:spcPts val="2621"/>
              </a:lnSpc>
            </a:pPr>
            <a:r>
              <a:rPr lang="en-US" b="true" sz="1899" spc="186">
                <a:solidFill>
                  <a:srgbClr val="231F20"/>
                </a:solidFill>
                <a:latin typeface="Helvetica World Bold"/>
                <a:ea typeface="Helvetica World Bold"/>
                <a:cs typeface="Helvetica World Bold"/>
                <a:sym typeface="Helvetica World Bold"/>
              </a:rPr>
              <a:t>What we’re asking:</a:t>
            </a:r>
          </a:p>
          <a:p>
            <a:pPr algn="just">
              <a:lnSpc>
                <a:spcPts val="2621"/>
              </a:lnSpc>
            </a:pPr>
          </a:p>
          <a:p>
            <a:pPr algn="just">
              <a:lnSpc>
                <a:spcPts val="2621"/>
              </a:lnSpc>
            </a:pPr>
            <a:r>
              <a:rPr lang="en-US" sz="1899" spc="186">
                <a:solidFill>
                  <a:srgbClr val="231F20"/>
                </a:solidFill>
                <a:latin typeface="Helvetica World"/>
                <a:ea typeface="Helvetica World"/>
                <a:cs typeface="Helvetica World"/>
                <a:sym typeface="Helvetica World"/>
              </a:rPr>
              <a:t>Add a dedicated FPIC escalation section in JPMorgan’s ESG reporting - outlining number of transactions reviewed, raised, and modified or rejected based on Indigenous rights risk.</a:t>
            </a:r>
          </a:p>
        </p:txBody>
      </p:sp>
      <p:sp>
        <p:nvSpPr>
          <p:cNvPr name="TextBox 22" id="22"/>
          <p:cNvSpPr txBox="true"/>
          <p:nvPr/>
        </p:nvSpPr>
        <p:spPr>
          <a:xfrm rot="0">
            <a:off x="5106413" y="5930606"/>
            <a:ext cx="3645420" cy="3130156"/>
          </a:xfrm>
          <a:prstGeom prst="rect">
            <a:avLst/>
          </a:prstGeom>
        </p:spPr>
        <p:txBody>
          <a:bodyPr anchor="t" rtlCol="false" tIns="0" lIns="0" bIns="0" rIns="0">
            <a:spAutoFit/>
          </a:bodyPr>
          <a:lstStyle/>
          <a:p>
            <a:pPr algn="l">
              <a:lnSpc>
                <a:spcPts val="2515"/>
              </a:lnSpc>
            </a:pPr>
            <a:r>
              <a:rPr lang="en-US" sz="1822" spc="178">
                <a:solidFill>
                  <a:srgbClr val="FFFFFF"/>
                </a:solidFill>
                <a:latin typeface="Open Sauce"/>
                <a:ea typeface="Open Sauce"/>
                <a:cs typeface="Open Sauce"/>
                <a:sym typeface="Open Sauce"/>
              </a:rPr>
              <a:t>Why this works:</a:t>
            </a:r>
          </a:p>
          <a:p>
            <a:pPr algn="l">
              <a:lnSpc>
                <a:spcPts val="2515"/>
              </a:lnSpc>
            </a:pPr>
          </a:p>
          <a:p>
            <a:pPr algn="l">
              <a:lnSpc>
                <a:spcPts val="2515"/>
              </a:lnSpc>
            </a:pPr>
            <a:r>
              <a:rPr lang="en-US" sz="1822" spc="178">
                <a:solidFill>
                  <a:srgbClr val="FFFFFF"/>
                </a:solidFill>
                <a:latin typeface="Open Sauce"/>
                <a:ea typeface="Open Sauce"/>
                <a:cs typeface="Open Sauce"/>
                <a:sym typeface="Open Sauce"/>
              </a:rPr>
              <a:t>D</a:t>
            </a:r>
            <a:r>
              <a:rPr lang="en-US" sz="1822" spc="178">
                <a:solidFill>
                  <a:srgbClr val="FFFFFF"/>
                </a:solidFill>
                <a:latin typeface="Open Sauce"/>
                <a:ea typeface="Open Sauce"/>
                <a:cs typeface="Open Sauce"/>
                <a:sym typeface="Open Sauce"/>
              </a:rPr>
              <a:t>irectly responds to the current “black box” due diligence problem. Builds on the N</a:t>
            </a:r>
            <a:r>
              <a:rPr lang="en-US" sz="1822" spc="178">
                <a:solidFill>
                  <a:srgbClr val="FFFFFF"/>
                </a:solidFill>
                <a:latin typeface="Open Sauce"/>
                <a:ea typeface="Open Sauce"/>
                <a:cs typeface="Open Sauce"/>
                <a:sym typeface="Open Sauce"/>
              </a:rPr>
              <a:t>ature &amp; Social team’s existing mandate, so it’s not duplicative, adding measurable oversight. </a:t>
            </a:r>
          </a:p>
        </p:txBody>
      </p:sp>
      <p:sp>
        <p:nvSpPr>
          <p:cNvPr name="TextBox 23" id="23"/>
          <p:cNvSpPr txBox="true"/>
          <p:nvPr/>
        </p:nvSpPr>
        <p:spPr>
          <a:xfrm rot="0">
            <a:off x="9501293" y="2243757"/>
            <a:ext cx="3946706" cy="2636266"/>
          </a:xfrm>
          <a:prstGeom prst="rect">
            <a:avLst/>
          </a:prstGeom>
        </p:spPr>
        <p:txBody>
          <a:bodyPr anchor="t" rtlCol="false" tIns="0" lIns="0" bIns="0" rIns="0">
            <a:spAutoFit/>
          </a:bodyPr>
          <a:lstStyle/>
          <a:p>
            <a:pPr algn="l">
              <a:lnSpc>
                <a:spcPts val="2621"/>
              </a:lnSpc>
            </a:pPr>
            <a:r>
              <a:rPr lang="en-US" sz="1899" spc="186" b="true">
                <a:solidFill>
                  <a:srgbClr val="231F20"/>
                </a:solidFill>
                <a:latin typeface="Helvetica World Bold"/>
                <a:ea typeface="Helvetica World Bold"/>
                <a:cs typeface="Helvetica World Bold"/>
                <a:sym typeface="Helvetica World Bold"/>
              </a:rPr>
              <a:t>What we’re asking:</a:t>
            </a:r>
          </a:p>
          <a:p>
            <a:pPr algn="l">
              <a:lnSpc>
                <a:spcPts val="2621"/>
              </a:lnSpc>
            </a:pPr>
          </a:p>
          <a:p>
            <a:pPr algn="l">
              <a:lnSpc>
                <a:spcPts val="2621"/>
              </a:lnSpc>
            </a:pPr>
            <a:r>
              <a:rPr lang="en-US" b="true" sz="1899" spc="186">
                <a:solidFill>
                  <a:srgbClr val="231F20"/>
                </a:solidFill>
                <a:latin typeface="Helvetica World Bold"/>
                <a:ea typeface="Helvetica World Bold"/>
                <a:cs typeface="Helvetica World Bold"/>
                <a:sym typeface="Helvetica World Bold"/>
              </a:rPr>
              <a:t> </a:t>
            </a:r>
            <a:r>
              <a:rPr lang="en-US" sz="1899" spc="186">
                <a:solidFill>
                  <a:srgbClr val="231F20"/>
                </a:solidFill>
                <a:latin typeface="Helvetica World"/>
                <a:ea typeface="Helvetica World"/>
                <a:cs typeface="Helvetica World"/>
                <a:sym typeface="Helvetica World"/>
              </a:rPr>
              <a:t>Disclose the existence of accessible grievance mechanisms for Indigenous communities, and whether these were invoked, resolved, or escalated.</a:t>
            </a:r>
          </a:p>
        </p:txBody>
      </p:sp>
      <p:sp>
        <p:nvSpPr>
          <p:cNvPr name="TextBox 24" id="24"/>
          <p:cNvSpPr txBox="true"/>
          <p:nvPr/>
        </p:nvSpPr>
        <p:spPr>
          <a:xfrm rot="0">
            <a:off x="9608895" y="5620823"/>
            <a:ext cx="3677494" cy="3758670"/>
          </a:xfrm>
          <a:prstGeom prst="rect">
            <a:avLst/>
          </a:prstGeom>
        </p:spPr>
        <p:txBody>
          <a:bodyPr anchor="t" rtlCol="false" tIns="0" lIns="0" bIns="0" rIns="0">
            <a:spAutoFit/>
          </a:bodyPr>
          <a:lstStyle/>
          <a:p>
            <a:pPr algn="l">
              <a:lnSpc>
                <a:spcPts val="2523"/>
              </a:lnSpc>
            </a:pPr>
            <a:r>
              <a:rPr lang="en-US" sz="1828" spc="179">
                <a:solidFill>
                  <a:srgbClr val="FFFFFF"/>
                </a:solidFill>
                <a:latin typeface="Open Sauce"/>
                <a:ea typeface="Open Sauce"/>
                <a:cs typeface="Open Sauce"/>
                <a:sym typeface="Open Sauce"/>
              </a:rPr>
              <a:t>Why this works:</a:t>
            </a:r>
          </a:p>
          <a:p>
            <a:pPr algn="l">
              <a:lnSpc>
                <a:spcPts val="2523"/>
              </a:lnSpc>
            </a:pPr>
          </a:p>
          <a:p>
            <a:pPr algn="l">
              <a:lnSpc>
                <a:spcPts val="2523"/>
              </a:lnSpc>
            </a:pPr>
            <a:r>
              <a:rPr lang="en-US" sz="1828" spc="179">
                <a:solidFill>
                  <a:srgbClr val="FFFFFF"/>
                </a:solidFill>
                <a:latin typeface="Open Sauce"/>
                <a:ea typeface="Open Sauce"/>
                <a:cs typeface="Open Sauce"/>
                <a:sym typeface="Open Sauce"/>
              </a:rPr>
              <a:t>Fixes the lack of community voice, a main UCF critique. Aligns with successful peer practices like ethics hotline, Empowers Indigenous stakeholders with formal recourse, reducing reputational and legal risk for JPMorgan.</a:t>
            </a:r>
          </a:p>
        </p:txBody>
      </p:sp>
      <p:sp>
        <p:nvSpPr>
          <p:cNvPr name="TextBox 25" id="25"/>
          <p:cNvSpPr txBox="true"/>
          <p:nvPr/>
        </p:nvSpPr>
        <p:spPr>
          <a:xfrm rot="0">
            <a:off x="14043119" y="1818371"/>
            <a:ext cx="6906321" cy="248031"/>
          </a:xfrm>
          <a:prstGeom prst="rect">
            <a:avLst/>
          </a:prstGeom>
        </p:spPr>
        <p:txBody>
          <a:bodyPr anchor="t" rtlCol="false" tIns="0" lIns="0" bIns="0" rIns="0">
            <a:spAutoFit/>
          </a:bodyPr>
          <a:lstStyle/>
          <a:p>
            <a:pPr algn="l">
              <a:lnSpc>
                <a:spcPts val="1782"/>
              </a:lnSpc>
            </a:pPr>
            <a:r>
              <a:rPr lang="en-US" sz="1800" spc="63">
                <a:solidFill>
                  <a:srgbClr val="040506"/>
                </a:solidFill>
                <a:latin typeface="Poppins"/>
                <a:ea typeface="Poppins"/>
                <a:cs typeface="Poppins"/>
                <a:sym typeface="Poppins"/>
              </a:rPr>
              <a:t>Formalize Internal Accountability</a:t>
            </a:r>
          </a:p>
        </p:txBody>
      </p:sp>
      <p:sp>
        <p:nvSpPr>
          <p:cNvPr name="TextBox 26" id="26"/>
          <p:cNvSpPr txBox="true"/>
          <p:nvPr/>
        </p:nvSpPr>
        <p:spPr>
          <a:xfrm rot="0">
            <a:off x="14019814" y="2304973"/>
            <a:ext cx="3946706" cy="2610866"/>
          </a:xfrm>
          <a:prstGeom prst="rect">
            <a:avLst/>
          </a:prstGeom>
        </p:spPr>
        <p:txBody>
          <a:bodyPr anchor="t" rtlCol="false" tIns="0" lIns="0" bIns="0" rIns="0">
            <a:spAutoFit/>
          </a:bodyPr>
          <a:lstStyle/>
          <a:p>
            <a:pPr algn="just">
              <a:lnSpc>
                <a:spcPts val="2621"/>
              </a:lnSpc>
            </a:pPr>
            <a:r>
              <a:rPr lang="en-US" b="true" sz="1899" spc="186">
                <a:solidFill>
                  <a:srgbClr val="231F20"/>
                </a:solidFill>
                <a:latin typeface="Helvetica World Bold"/>
                <a:ea typeface="Helvetica World Bold"/>
                <a:cs typeface="Helvetica World Bold"/>
                <a:sym typeface="Helvetica World Bold"/>
              </a:rPr>
              <a:t>What we’re asking:</a:t>
            </a:r>
          </a:p>
          <a:p>
            <a:pPr algn="just">
              <a:lnSpc>
                <a:spcPts val="2621"/>
              </a:lnSpc>
            </a:pPr>
          </a:p>
          <a:p>
            <a:pPr algn="just">
              <a:lnSpc>
                <a:spcPts val="2621"/>
              </a:lnSpc>
            </a:pPr>
            <a:r>
              <a:rPr lang="en-US" sz="1899" spc="186">
                <a:solidFill>
                  <a:srgbClr val="231F20"/>
                </a:solidFill>
                <a:latin typeface="Helvetica World"/>
                <a:ea typeface="Helvetica World"/>
                <a:cs typeface="Helvetica World"/>
                <a:sym typeface="Helvetica World"/>
              </a:rPr>
              <a:t>Create a board-level Indigenous Rights Risk Subcommittee, or formally integrate this oversight into the ESG Council, with regular reporting duties.</a:t>
            </a:r>
          </a:p>
        </p:txBody>
      </p:sp>
      <p:sp>
        <p:nvSpPr>
          <p:cNvPr name="TextBox 27" id="27"/>
          <p:cNvSpPr txBox="true"/>
          <p:nvPr/>
        </p:nvSpPr>
        <p:spPr>
          <a:xfrm rot="0">
            <a:off x="14138877" y="5620823"/>
            <a:ext cx="3827644" cy="2816352"/>
          </a:xfrm>
          <a:prstGeom prst="rect">
            <a:avLst/>
          </a:prstGeom>
        </p:spPr>
        <p:txBody>
          <a:bodyPr anchor="t" rtlCol="false" tIns="0" lIns="0" bIns="0" rIns="0">
            <a:spAutoFit/>
          </a:bodyPr>
          <a:lstStyle/>
          <a:p>
            <a:pPr algn="l">
              <a:lnSpc>
                <a:spcPts val="2483"/>
              </a:lnSpc>
            </a:pPr>
            <a:r>
              <a:rPr lang="en-US" sz="1800" spc="176">
                <a:solidFill>
                  <a:srgbClr val="FFFFFF"/>
                </a:solidFill>
                <a:latin typeface="Open Sauce"/>
                <a:ea typeface="Open Sauce"/>
                <a:cs typeface="Open Sauce"/>
                <a:sym typeface="Open Sauce"/>
              </a:rPr>
              <a:t>Why this works:</a:t>
            </a:r>
          </a:p>
          <a:p>
            <a:pPr algn="l">
              <a:lnSpc>
                <a:spcPts val="2483"/>
              </a:lnSpc>
            </a:pPr>
          </a:p>
          <a:p>
            <a:pPr algn="l">
              <a:lnSpc>
                <a:spcPts val="2483"/>
              </a:lnSpc>
            </a:pPr>
            <a:r>
              <a:rPr lang="en-US" sz="1800" spc="176">
                <a:solidFill>
                  <a:srgbClr val="FFFFFF"/>
                </a:solidFill>
                <a:latin typeface="Open Sauce"/>
                <a:ea typeface="Open Sauce"/>
                <a:cs typeface="Open Sauce"/>
                <a:sym typeface="Open Sauce"/>
              </a:rPr>
              <a:t>This reflects JPM’s Responsible Growth Council model and ensures long-term integration, not reactive reform. It costs nothing but signals commitment.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332426" y="128022"/>
            <a:ext cx="19000587" cy="1326018"/>
            <a:chOff x="0" y="0"/>
            <a:chExt cx="5004270" cy="349239"/>
          </a:xfrm>
        </p:grpSpPr>
        <p:sp>
          <p:nvSpPr>
            <p:cNvPr name="Freeform 3" id="3"/>
            <p:cNvSpPr/>
            <p:nvPr/>
          </p:nvSpPr>
          <p:spPr>
            <a:xfrm flipH="false" flipV="false" rot="0">
              <a:off x="0" y="0"/>
              <a:ext cx="5004270" cy="349239"/>
            </a:xfrm>
            <a:custGeom>
              <a:avLst/>
              <a:gdLst/>
              <a:ahLst/>
              <a:cxnLst/>
              <a:rect r="r" b="b" t="t" l="l"/>
              <a:pathLst>
                <a:path h="349239" w="5004270">
                  <a:moveTo>
                    <a:pt x="0" y="0"/>
                  </a:moveTo>
                  <a:lnTo>
                    <a:pt x="5004270" y="0"/>
                  </a:lnTo>
                  <a:lnTo>
                    <a:pt x="5004270" y="349239"/>
                  </a:lnTo>
                  <a:lnTo>
                    <a:pt x="0" y="349239"/>
                  </a:lnTo>
                  <a:close/>
                </a:path>
              </a:pathLst>
            </a:custGeom>
            <a:solidFill>
              <a:srgbClr val="1C5739"/>
            </a:solidFill>
          </p:spPr>
        </p:sp>
        <p:sp>
          <p:nvSpPr>
            <p:cNvPr name="TextBox 4" id="4"/>
            <p:cNvSpPr txBox="true"/>
            <p:nvPr/>
          </p:nvSpPr>
          <p:spPr>
            <a:xfrm>
              <a:off x="0" y="-38100"/>
              <a:ext cx="5004270" cy="387339"/>
            </a:xfrm>
            <a:prstGeom prst="rect">
              <a:avLst/>
            </a:prstGeom>
          </p:spPr>
          <p:txBody>
            <a:bodyPr anchor="ctr" rtlCol="false" tIns="50800" lIns="50800" bIns="50800" rIns="50800"/>
            <a:lstStyle/>
            <a:p>
              <a:pPr algn="ctr">
                <a:lnSpc>
                  <a:spcPts val="4419"/>
                </a:lnSpc>
              </a:pPr>
              <a:r>
                <a:rPr lang="en-US" b="true" sz="3399" spc="214">
                  <a:solidFill>
                    <a:srgbClr val="FFFFFF"/>
                  </a:solidFill>
                  <a:latin typeface="Helvetica World Bold"/>
                  <a:ea typeface="Helvetica World Bold"/>
                  <a:cs typeface="Helvetica World Bold"/>
                  <a:sym typeface="Helvetica World Bold"/>
                </a:rPr>
                <a:t>Preempting Board Pushback – Why This Proposal Is Different</a:t>
              </a:r>
            </a:p>
          </p:txBody>
        </p:sp>
      </p:grpSp>
      <p:sp>
        <p:nvSpPr>
          <p:cNvPr name="Freeform 5" id="5"/>
          <p:cNvSpPr/>
          <p:nvPr/>
        </p:nvSpPr>
        <p:spPr>
          <a:xfrm flipH="false" flipV="false" rot="0">
            <a:off x="16086785" y="-2547855"/>
            <a:ext cx="4116356" cy="4116356"/>
          </a:xfrm>
          <a:custGeom>
            <a:avLst/>
            <a:gdLst/>
            <a:ahLst/>
            <a:cxnLst/>
            <a:rect r="r" b="b" t="t" l="l"/>
            <a:pathLst>
              <a:path h="4116356" w="4116356">
                <a:moveTo>
                  <a:pt x="0" y="0"/>
                </a:moveTo>
                <a:lnTo>
                  <a:pt x="4116355" y="0"/>
                </a:lnTo>
                <a:lnTo>
                  <a:pt x="4116355" y="4116355"/>
                </a:lnTo>
                <a:lnTo>
                  <a:pt x="0" y="411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40705" y="2105004"/>
            <a:ext cx="5831980" cy="736092"/>
          </a:xfrm>
          <a:prstGeom prst="rect">
            <a:avLst/>
          </a:prstGeom>
        </p:spPr>
        <p:txBody>
          <a:bodyPr anchor="t" rtlCol="false" tIns="0" lIns="0" bIns="0" rIns="0">
            <a:spAutoFit/>
          </a:bodyPr>
          <a:lstStyle/>
          <a:p>
            <a:pPr algn="just">
              <a:lnSpc>
                <a:spcPts val="2573"/>
              </a:lnSpc>
            </a:pPr>
            <a:r>
              <a:rPr lang="en-US" sz="2599" b="true">
                <a:solidFill>
                  <a:srgbClr val="000000"/>
                </a:solidFill>
                <a:latin typeface="Helvetica World Bold"/>
                <a:ea typeface="Helvetica World Bold"/>
                <a:cs typeface="Helvetica World Bold"/>
                <a:sym typeface="Helvetica World Bold"/>
              </a:rPr>
              <a:t>Objection 1 </a:t>
            </a:r>
          </a:p>
          <a:p>
            <a:pPr algn="just">
              <a:lnSpc>
                <a:spcPts val="2573"/>
              </a:lnSpc>
            </a:pPr>
            <a:r>
              <a:rPr lang="en-US" sz="2599" b="true">
                <a:solidFill>
                  <a:srgbClr val="000000"/>
                </a:solidFill>
                <a:latin typeface="Helvetica World Bold"/>
                <a:ea typeface="Helvetica World Bold"/>
                <a:cs typeface="Helvetica World Bold"/>
                <a:sym typeface="Helvetica World Bold"/>
              </a:rPr>
              <a:t>This duplicates existing safeguards</a:t>
            </a:r>
          </a:p>
        </p:txBody>
      </p:sp>
      <p:grpSp>
        <p:nvGrpSpPr>
          <p:cNvPr name="Group 8" id="8"/>
          <p:cNvGrpSpPr/>
          <p:nvPr/>
        </p:nvGrpSpPr>
        <p:grpSpPr>
          <a:xfrm rot="0">
            <a:off x="1154704" y="3177540"/>
            <a:ext cx="7051356" cy="2579771"/>
            <a:chOff x="0" y="0"/>
            <a:chExt cx="9401808" cy="3439694"/>
          </a:xfrm>
        </p:grpSpPr>
        <p:grpSp>
          <p:nvGrpSpPr>
            <p:cNvPr name="Group 9" id="9"/>
            <p:cNvGrpSpPr/>
            <p:nvPr/>
          </p:nvGrpSpPr>
          <p:grpSpPr>
            <a:xfrm rot="0">
              <a:off x="0" y="0"/>
              <a:ext cx="9401808" cy="3439694"/>
              <a:chOff x="0" y="0"/>
              <a:chExt cx="1823976" cy="667310"/>
            </a:xfrm>
          </p:grpSpPr>
          <p:sp>
            <p:nvSpPr>
              <p:cNvPr name="Freeform 10" id="10"/>
              <p:cNvSpPr/>
              <p:nvPr/>
            </p:nvSpPr>
            <p:spPr>
              <a:xfrm flipH="false" flipV="false" rot="0">
                <a:off x="0" y="0"/>
                <a:ext cx="1823976" cy="667310"/>
              </a:xfrm>
              <a:custGeom>
                <a:avLst/>
                <a:gdLst/>
                <a:ahLst/>
                <a:cxnLst/>
                <a:rect r="r" b="b" t="t" l="l"/>
                <a:pathLst>
                  <a:path h="667310" w="1823976">
                    <a:moveTo>
                      <a:pt x="0" y="0"/>
                    </a:moveTo>
                    <a:lnTo>
                      <a:pt x="1823976" y="0"/>
                    </a:lnTo>
                    <a:lnTo>
                      <a:pt x="1823976" y="667310"/>
                    </a:lnTo>
                    <a:lnTo>
                      <a:pt x="0" y="667310"/>
                    </a:lnTo>
                    <a:close/>
                  </a:path>
                </a:pathLst>
              </a:custGeom>
              <a:solidFill>
                <a:srgbClr val="F6D9A6"/>
              </a:solidFill>
            </p:spPr>
          </p:sp>
          <p:sp>
            <p:nvSpPr>
              <p:cNvPr name="TextBox 11" id="11"/>
              <p:cNvSpPr txBox="true"/>
              <p:nvPr/>
            </p:nvSpPr>
            <p:spPr>
              <a:xfrm>
                <a:off x="0" y="-38100"/>
                <a:ext cx="1823976" cy="705410"/>
              </a:xfrm>
              <a:prstGeom prst="rect">
                <a:avLst/>
              </a:prstGeom>
            </p:spPr>
            <p:txBody>
              <a:bodyPr anchor="ctr" rtlCol="false" tIns="50800" lIns="50800" bIns="50800" rIns="50800"/>
              <a:lstStyle/>
              <a:p>
                <a:pPr algn="ctr">
                  <a:lnSpc>
                    <a:spcPts val="3231"/>
                  </a:lnSpc>
                </a:pPr>
              </a:p>
            </p:txBody>
          </p:sp>
        </p:grpSp>
        <p:sp>
          <p:nvSpPr>
            <p:cNvPr name="TextBox 12" id="12"/>
            <p:cNvSpPr txBox="true"/>
            <p:nvPr/>
          </p:nvSpPr>
          <p:spPr>
            <a:xfrm rot="0">
              <a:off x="566106" y="170321"/>
              <a:ext cx="8367833" cy="3099756"/>
            </a:xfrm>
            <a:prstGeom prst="rect">
              <a:avLst/>
            </a:prstGeom>
          </p:spPr>
          <p:txBody>
            <a:bodyPr anchor="t" rtlCol="false" tIns="0" lIns="0" bIns="0" rIns="0">
              <a:spAutoFit/>
            </a:bodyPr>
            <a:lstStyle/>
            <a:p>
              <a:pPr algn="just">
                <a:lnSpc>
                  <a:spcPts val="3113"/>
                </a:lnSpc>
              </a:pPr>
              <a:r>
                <a:rPr lang="en-US" sz="2240">
                  <a:solidFill>
                    <a:srgbClr val="000000"/>
                  </a:solidFill>
                  <a:latin typeface="Helvetica World"/>
                  <a:ea typeface="Helvetica World"/>
                  <a:cs typeface="Helvetica World"/>
                  <a:sym typeface="Helvetica World"/>
                </a:rPr>
                <a:t>This proposal builds on existing frameworks, not duplicates them. It formalizes enforcement (FPIC metrics, escalation logs) using current ESG channels like the Nature &amp; Social team and Responsible Growth Council - ensuring operational continuity with improved oversight.</a:t>
              </a:r>
            </a:p>
          </p:txBody>
        </p:sp>
      </p:grpSp>
      <p:grpSp>
        <p:nvGrpSpPr>
          <p:cNvPr name="Group 13" id="13"/>
          <p:cNvGrpSpPr/>
          <p:nvPr/>
        </p:nvGrpSpPr>
        <p:grpSpPr>
          <a:xfrm rot="0">
            <a:off x="9816902" y="2068479"/>
            <a:ext cx="946261" cy="810717"/>
            <a:chOff x="0" y="0"/>
            <a:chExt cx="249221" cy="213522"/>
          </a:xfrm>
        </p:grpSpPr>
        <p:sp>
          <p:nvSpPr>
            <p:cNvPr name="Freeform 14" id="14"/>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15" id="15"/>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grpSp>
        <p:nvGrpSpPr>
          <p:cNvPr name="Group 16" id="16"/>
          <p:cNvGrpSpPr/>
          <p:nvPr/>
        </p:nvGrpSpPr>
        <p:grpSpPr>
          <a:xfrm rot="0">
            <a:off x="10095791" y="3121041"/>
            <a:ext cx="6911556" cy="2503775"/>
            <a:chOff x="0" y="0"/>
            <a:chExt cx="9215408" cy="3338367"/>
          </a:xfrm>
        </p:grpSpPr>
        <p:grpSp>
          <p:nvGrpSpPr>
            <p:cNvPr name="Group 17" id="17"/>
            <p:cNvGrpSpPr/>
            <p:nvPr/>
          </p:nvGrpSpPr>
          <p:grpSpPr>
            <a:xfrm rot="0">
              <a:off x="0" y="0"/>
              <a:ext cx="9215408" cy="3338367"/>
              <a:chOff x="0" y="0"/>
              <a:chExt cx="1723719" cy="624433"/>
            </a:xfrm>
          </p:grpSpPr>
          <p:sp>
            <p:nvSpPr>
              <p:cNvPr name="Freeform 18" id="18"/>
              <p:cNvSpPr/>
              <p:nvPr/>
            </p:nvSpPr>
            <p:spPr>
              <a:xfrm flipH="false" flipV="false" rot="0">
                <a:off x="0" y="0"/>
                <a:ext cx="1723719" cy="624433"/>
              </a:xfrm>
              <a:custGeom>
                <a:avLst/>
                <a:gdLst/>
                <a:ahLst/>
                <a:cxnLst/>
                <a:rect r="r" b="b" t="t" l="l"/>
                <a:pathLst>
                  <a:path h="624433" w="1723719">
                    <a:moveTo>
                      <a:pt x="0" y="0"/>
                    </a:moveTo>
                    <a:lnTo>
                      <a:pt x="1723719" y="0"/>
                    </a:lnTo>
                    <a:lnTo>
                      <a:pt x="1723719" y="624433"/>
                    </a:lnTo>
                    <a:lnTo>
                      <a:pt x="0" y="624433"/>
                    </a:lnTo>
                    <a:close/>
                  </a:path>
                </a:pathLst>
              </a:custGeom>
              <a:solidFill>
                <a:srgbClr val="F6D9A6"/>
              </a:solidFill>
            </p:spPr>
          </p:sp>
          <p:sp>
            <p:nvSpPr>
              <p:cNvPr name="TextBox 19" id="19"/>
              <p:cNvSpPr txBox="true"/>
              <p:nvPr/>
            </p:nvSpPr>
            <p:spPr>
              <a:xfrm>
                <a:off x="0" y="-38100"/>
                <a:ext cx="1723719" cy="662533"/>
              </a:xfrm>
              <a:prstGeom prst="rect">
                <a:avLst/>
              </a:prstGeom>
            </p:spPr>
            <p:txBody>
              <a:bodyPr anchor="ctr" rtlCol="false" tIns="50800" lIns="50800" bIns="50800" rIns="50800"/>
              <a:lstStyle/>
              <a:p>
                <a:pPr algn="ctr">
                  <a:lnSpc>
                    <a:spcPts val="3231"/>
                  </a:lnSpc>
                </a:pPr>
              </a:p>
            </p:txBody>
          </p:sp>
        </p:grpSp>
        <p:sp>
          <p:nvSpPr>
            <p:cNvPr name="TextBox 20" id="20"/>
            <p:cNvSpPr txBox="true"/>
            <p:nvPr/>
          </p:nvSpPr>
          <p:spPr>
            <a:xfrm rot="0">
              <a:off x="128726" y="216525"/>
              <a:ext cx="8605523" cy="2945918"/>
            </a:xfrm>
            <a:prstGeom prst="rect">
              <a:avLst/>
            </a:prstGeom>
          </p:spPr>
          <p:txBody>
            <a:bodyPr anchor="t" rtlCol="false" tIns="0" lIns="0" bIns="0" rIns="0">
              <a:spAutoFit/>
            </a:bodyPr>
            <a:lstStyle/>
            <a:p>
              <a:pPr algn="l">
                <a:lnSpc>
                  <a:spcPts val="2997"/>
                </a:lnSpc>
              </a:pPr>
              <a:r>
                <a:rPr lang="en-US" sz="2323">
                  <a:solidFill>
                    <a:srgbClr val="000000"/>
                  </a:solidFill>
                  <a:latin typeface="Helvetica World"/>
                  <a:ea typeface="Helvetica World"/>
                  <a:cs typeface="Helvetica World"/>
                  <a:sym typeface="Helvetica World"/>
                </a:rPr>
                <a:t>Invest</a:t>
              </a:r>
              <a:r>
                <a:rPr lang="en-US" sz="2323">
                  <a:solidFill>
                    <a:srgbClr val="000000"/>
                  </a:solidFill>
                  <a:latin typeface="Helvetica World"/>
                  <a:ea typeface="Helvetica World"/>
                  <a:cs typeface="Helvetica World"/>
                  <a:sym typeface="Helvetica World"/>
                </a:rPr>
                <a:t>or demand is rising for quantifiable ESG risk disclosure. These proposals create clear audit trails for </a:t>
              </a:r>
              <a:r>
                <a:rPr lang="en-US" sz="2323">
                  <a:solidFill>
                    <a:srgbClr val="000000"/>
                  </a:solidFill>
                  <a:latin typeface="Helvetica World"/>
                  <a:ea typeface="Helvetica World"/>
                  <a:cs typeface="Helvetica World"/>
                  <a:sym typeface="Helvetica World"/>
                </a:rPr>
                <a:t>Indigenous rights risks — addressing material financial impacts tied to project delays, litigation, and reputational fallout (e.g., DAPL, Yasuni).</a:t>
              </a:r>
            </a:p>
          </p:txBody>
        </p:sp>
      </p:grpSp>
      <p:sp>
        <p:nvSpPr>
          <p:cNvPr name="TextBox 21" id="21"/>
          <p:cNvSpPr txBox="true"/>
          <p:nvPr/>
        </p:nvSpPr>
        <p:spPr>
          <a:xfrm rot="49260">
            <a:off x="10175625" y="2215215"/>
            <a:ext cx="223058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grpSp>
        <p:nvGrpSpPr>
          <p:cNvPr name="Group 22" id="22"/>
          <p:cNvGrpSpPr/>
          <p:nvPr/>
        </p:nvGrpSpPr>
        <p:grpSpPr>
          <a:xfrm rot="0">
            <a:off x="920655" y="6085294"/>
            <a:ext cx="946261" cy="810717"/>
            <a:chOff x="0" y="0"/>
            <a:chExt cx="249221" cy="213522"/>
          </a:xfrm>
        </p:grpSpPr>
        <p:sp>
          <p:nvSpPr>
            <p:cNvPr name="Freeform 23" id="23"/>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24" id="24"/>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sp>
        <p:nvSpPr>
          <p:cNvPr name="TextBox 25" id="25"/>
          <p:cNvSpPr txBox="true"/>
          <p:nvPr/>
        </p:nvSpPr>
        <p:spPr>
          <a:xfrm rot="0">
            <a:off x="1268934" y="6263514"/>
            <a:ext cx="3080505"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grpSp>
        <p:nvGrpSpPr>
          <p:cNvPr name="Group 26" id="26"/>
          <p:cNvGrpSpPr/>
          <p:nvPr/>
        </p:nvGrpSpPr>
        <p:grpSpPr>
          <a:xfrm rot="0">
            <a:off x="9750227" y="6009398"/>
            <a:ext cx="946261" cy="810717"/>
            <a:chOff x="0" y="0"/>
            <a:chExt cx="249221" cy="213522"/>
          </a:xfrm>
        </p:grpSpPr>
        <p:sp>
          <p:nvSpPr>
            <p:cNvPr name="Freeform 27" id="27"/>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28" id="28"/>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grpSp>
        <p:nvGrpSpPr>
          <p:cNvPr name="Group 29" id="29"/>
          <p:cNvGrpSpPr/>
          <p:nvPr/>
        </p:nvGrpSpPr>
        <p:grpSpPr>
          <a:xfrm rot="0">
            <a:off x="10095791" y="7229916"/>
            <a:ext cx="6623178" cy="2780632"/>
            <a:chOff x="0" y="0"/>
            <a:chExt cx="8830903" cy="3707510"/>
          </a:xfrm>
        </p:grpSpPr>
        <p:grpSp>
          <p:nvGrpSpPr>
            <p:cNvPr name="Group 30" id="30"/>
            <p:cNvGrpSpPr/>
            <p:nvPr/>
          </p:nvGrpSpPr>
          <p:grpSpPr>
            <a:xfrm rot="0">
              <a:off x="0" y="0"/>
              <a:ext cx="8830903" cy="3707510"/>
              <a:chOff x="0" y="0"/>
              <a:chExt cx="1685322" cy="707555"/>
            </a:xfrm>
          </p:grpSpPr>
          <p:sp>
            <p:nvSpPr>
              <p:cNvPr name="Freeform 31" id="31"/>
              <p:cNvSpPr/>
              <p:nvPr/>
            </p:nvSpPr>
            <p:spPr>
              <a:xfrm flipH="false" flipV="false" rot="0">
                <a:off x="0" y="0"/>
                <a:ext cx="1685322" cy="707555"/>
              </a:xfrm>
              <a:custGeom>
                <a:avLst/>
                <a:gdLst/>
                <a:ahLst/>
                <a:cxnLst/>
                <a:rect r="r" b="b" t="t" l="l"/>
                <a:pathLst>
                  <a:path h="707555" w="1685322">
                    <a:moveTo>
                      <a:pt x="0" y="0"/>
                    </a:moveTo>
                    <a:lnTo>
                      <a:pt x="1685322" y="0"/>
                    </a:lnTo>
                    <a:lnTo>
                      <a:pt x="1685322" y="707555"/>
                    </a:lnTo>
                    <a:lnTo>
                      <a:pt x="0" y="707555"/>
                    </a:lnTo>
                    <a:close/>
                  </a:path>
                </a:pathLst>
              </a:custGeom>
              <a:solidFill>
                <a:srgbClr val="F6D9A6"/>
              </a:solidFill>
            </p:spPr>
          </p:sp>
          <p:sp>
            <p:nvSpPr>
              <p:cNvPr name="TextBox 32" id="32"/>
              <p:cNvSpPr txBox="true"/>
              <p:nvPr/>
            </p:nvSpPr>
            <p:spPr>
              <a:xfrm>
                <a:off x="0" y="-38100"/>
                <a:ext cx="1685322" cy="745655"/>
              </a:xfrm>
              <a:prstGeom prst="rect">
                <a:avLst/>
              </a:prstGeom>
            </p:spPr>
            <p:txBody>
              <a:bodyPr anchor="ctr" rtlCol="false" tIns="50800" lIns="50800" bIns="50800" rIns="50800"/>
              <a:lstStyle/>
              <a:p>
                <a:pPr algn="ctr">
                  <a:lnSpc>
                    <a:spcPts val="3231"/>
                  </a:lnSpc>
                </a:pPr>
              </a:p>
            </p:txBody>
          </p:sp>
        </p:grpSp>
        <p:sp>
          <p:nvSpPr>
            <p:cNvPr name="TextBox 33" id="33"/>
            <p:cNvSpPr txBox="true"/>
            <p:nvPr/>
          </p:nvSpPr>
          <p:spPr>
            <a:xfrm rot="0">
              <a:off x="0" y="173929"/>
              <a:ext cx="8363288" cy="3533581"/>
            </a:xfrm>
            <a:prstGeom prst="rect">
              <a:avLst/>
            </a:prstGeom>
          </p:spPr>
          <p:txBody>
            <a:bodyPr anchor="t" rtlCol="false" tIns="0" lIns="0" bIns="0" rIns="0">
              <a:spAutoFit/>
            </a:bodyPr>
            <a:lstStyle/>
            <a:p>
              <a:pPr algn="l">
                <a:lnSpc>
                  <a:spcPts val="3026"/>
                </a:lnSpc>
              </a:pPr>
              <a:r>
                <a:rPr lang="en-US" sz="2177">
                  <a:solidFill>
                    <a:srgbClr val="000000"/>
                  </a:solidFill>
                  <a:latin typeface="Helvetica World"/>
                  <a:ea typeface="Helvetica World"/>
                  <a:cs typeface="Helvetica World"/>
                  <a:sym typeface="Helvetica World"/>
                </a:rPr>
                <a:t>Bank of America’s ESG Council already performs similar oversight. JPMorgan’s own Responsible Growth Council is a natural fit for formalizing Indigenous risk governance — cost-neutral but high impact. Institutionalizing this oversight signals long-term ESG maturity to investors and rating agencies alike.</a:t>
              </a:r>
            </a:p>
          </p:txBody>
        </p:sp>
      </p:grpSp>
      <p:sp>
        <p:nvSpPr>
          <p:cNvPr name="TextBox 34" id="34"/>
          <p:cNvSpPr txBox="true"/>
          <p:nvPr/>
        </p:nvSpPr>
        <p:spPr>
          <a:xfrm rot="33437">
            <a:off x="10079308" y="6146068"/>
            <a:ext cx="552147"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4</a:t>
            </a:r>
          </a:p>
        </p:txBody>
      </p:sp>
      <p:sp>
        <p:nvSpPr>
          <p:cNvPr name="AutoShape 35" id="35"/>
          <p:cNvSpPr/>
          <p:nvPr/>
        </p:nvSpPr>
        <p:spPr>
          <a:xfrm>
            <a:off x="10858567" y="2797069"/>
            <a:ext cx="5731961" cy="0"/>
          </a:xfrm>
          <a:prstGeom prst="line">
            <a:avLst/>
          </a:prstGeom>
          <a:ln cap="flat" w="38100">
            <a:solidFill>
              <a:srgbClr val="000000"/>
            </a:solidFill>
            <a:prstDash val="solid"/>
            <a:headEnd type="none" len="sm" w="sm"/>
            <a:tailEnd type="none" len="sm" w="sm"/>
          </a:ln>
        </p:spPr>
      </p:sp>
      <p:sp>
        <p:nvSpPr>
          <p:cNvPr name="AutoShape 36" id="36"/>
          <p:cNvSpPr/>
          <p:nvPr/>
        </p:nvSpPr>
        <p:spPr>
          <a:xfrm flipV="true">
            <a:off x="2056631" y="2841096"/>
            <a:ext cx="5711280" cy="0"/>
          </a:xfrm>
          <a:prstGeom prst="line">
            <a:avLst/>
          </a:prstGeom>
          <a:ln cap="flat" w="38100">
            <a:solidFill>
              <a:srgbClr val="000000"/>
            </a:solidFill>
            <a:prstDash val="solid"/>
            <a:headEnd type="none" len="sm" w="sm"/>
            <a:tailEnd type="none" len="sm" w="sm"/>
          </a:ln>
        </p:spPr>
      </p:sp>
      <p:sp>
        <p:nvSpPr>
          <p:cNvPr name="AutoShape 37" id="37"/>
          <p:cNvSpPr/>
          <p:nvPr/>
        </p:nvSpPr>
        <p:spPr>
          <a:xfrm>
            <a:off x="10908227" y="6793992"/>
            <a:ext cx="5810742" cy="0"/>
          </a:xfrm>
          <a:prstGeom prst="line">
            <a:avLst/>
          </a:prstGeom>
          <a:ln cap="flat" w="38100">
            <a:solidFill>
              <a:srgbClr val="000000"/>
            </a:solidFill>
            <a:prstDash val="solid"/>
            <a:headEnd type="none" len="sm" w="sm"/>
            <a:tailEnd type="none" len="sm" w="sm"/>
          </a:ln>
        </p:spPr>
      </p:sp>
      <p:sp>
        <p:nvSpPr>
          <p:cNvPr name="AutoShape 38" id="38"/>
          <p:cNvSpPr/>
          <p:nvPr/>
        </p:nvSpPr>
        <p:spPr>
          <a:xfrm>
            <a:off x="2056631" y="6783748"/>
            <a:ext cx="6149430" cy="0"/>
          </a:xfrm>
          <a:prstGeom prst="line">
            <a:avLst/>
          </a:prstGeom>
          <a:ln cap="flat" w="38100">
            <a:solidFill>
              <a:srgbClr val="000000"/>
            </a:solidFill>
            <a:prstDash val="solid"/>
            <a:headEnd type="none" len="sm" w="sm"/>
            <a:tailEnd type="none" len="sm" w="sm"/>
          </a:ln>
        </p:spPr>
      </p:sp>
      <p:sp>
        <p:nvSpPr>
          <p:cNvPr name="AutoShape 39" id="39"/>
          <p:cNvSpPr/>
          <p:nvPr/>
        </p:nvSpPr>
        <p:spPr>
          <a:xfrm>
            <a:off x="9063311" y="1948150"/>
            <a:ext cx="0" cy="8281273"/>
          </a:xfrm>
          <a:prstGeom prst="line">
            <a:avLst/>
          </a:prstGeom>
          <a:ln cap="flat" w="38100">
            <a:solidFill>
              <a:srgbClr val="000000"/>
            </a:solidFill>
            <a:prstDash val="solid"/>
            <a:headEnd type="none" len="sm" w="sm"/>
            <a:tailEnd type="none" len="sm" w="sm"/>
          </a:ln>
        </p:spPr>
      </p:sp>
      <p:grpSp>
        <p:nvGrpSpPr>
          <p:cNvPr name="Group 40" id="40"/>
          <p:cNvGrpSpPr/>
          <p:nvPr/>
        </p:nvGrpSpPr>
        <p:grpSpPr>
          <a:xfrm rot="0">
            <a:off x="930180" y="2092288"/>
            <a:ext cx="823604" cy="763098"/>
            <a:chOff x="0" y="0"/>
            <a:chExt cx="216916" cy="200981"/>
          </a:xfrm>
        </p:grpSpPr>
        <p:sp>
          <p:nvSpPr>
            <p:cNvPr name="Freeform 41" id="41"/>
            <p:cNvSpPr/>
            <p:nvPr/>
          </p:nvSpPr>
          <p:spPr>
            <a:xfrm flipH="false" flipV="false" rot="0">
              <a:off x="0" y="0"/>
              <a:ext cx="216916" cy="200981"/>
            </a:xfrm>
            <a:custGeom>
              <a:avLst/>
              <a:gdLst/>
              <a:ahLst/>
              <a:cxnLst/>
              <a:rect r="r" b="b" t="t" l="l"/>
              <a:pathLst>
                <a:path h="200981" w="216916">
                  <a:moveTo>
                    <a:pt x="0" y="0"/>
                  </a:moveTo>
                  <a:lnTo>
                    <a:pt x="216916" y="0"/>
                  </a:lnTo>
                  <a:lnTo>
                    <a:pt x="216916" y="200981"/>
                  </a:lnTo>
                  <a:lnTo>
                    <a:pt x="0" y="200981"/>
                  </a:lnTo>
                  <a:close/>
                </a:path>
              </a:pathLst>
            </a:custGeom>
            <a:solidFill>
              <a:srgbClr val="E8BA68"/>
            </a:solidFill>
          </p:spPr>
        </p:sp>
        <p:sp>
          <p:nvSpPr>
            <p:cNvPr name="TextBox 42" id="42"/>
            <p:cNvSpPr txBox="true"/>
            <p:nvPr/>
          </p:nvSpPr>
          <p:spPr>
            <a:xfrm>
              <a:off x="0" y="-38100"/>
              <a:ext cx="216916" cy="239081"/>
            </a:xfrm>
            <a:prstGeom prst="rect">
              <a:avLst/>
            </a:prstGeom>
          </p:spPr>
          <p:txBody>
            <a:bodyPr anchor="ctr" rtlCol="false" tIns="50800" lIns="50800" bIns="50800" rIns="50800"/>
            <a:lstStyle/>
            <a:p>
              <a:pPr algn="ctr">
                <a:lnSpc>
                  <a:spcPts val="2858"/>
                </a:lnSpc>
              </a:pPr>
            </a:p>
          </p:txBody>
        </p:sp>
      </p:grpSp>
      <p:sp>
        <p:nvSpPr>
          <p:cNvPr name="TextBox 43" id="43"/>
          <p:cNvSpPr txBox="true"/>
          <p:nvPr/>
        </p:nvSpPr>
        <p:spPr>
          <a:xfrm rot="0">
            <a:off x="1154704" y="2247541"/>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1</a:t>
            </a:r>
          </a:p>
        </p:txBody>
      </p:sp>
      <p:sp>
        <p:nvSpPr>
          <p:cNvPr name="TextBox 44" id="44"/>
          <p:cNvSpPr txBox="true"/>
          <p:nvPr/>
        </p:nvSpPr>
        <p:spPr>
          <a:xfrm rot="0">
            <a:off x="10808557" y="2005300"/>
            <a:ext cx="5831980" cy="736092"/>
          </a:xfrm>
          <a:prstGeom prst="rect">
            <a:avLst/>
          </a:prstGeom>
        </p:spPr>
        <p:txBody>
          <a:bodyPr anchor="t" rtlCol="false" tIns="0" lIns="0" bIns="0" rIns="0">
            <a:spAutoFit/>
          </a:bodyPr>
          <a:lstStyle/>
          <a:p>
            <a:pPr algn="just">
              <a:lnSpc>
                <a:spcPts val="2573"/>
              </a:lnSpc>
            </a:pPr>
            <a:r>
              <a:rPr lang="en-US" sz="2599" b="true">
                <a:solidFill>
                  <a:srgbClr val="000000"/>
                </a:solidFill>
                <a:latin typeface="Helvetica World Bold"/>
                <a:ea typeface="Helvetica World Bold"/>
                <a:cs typeface="Helvetica World Bold"/>
                <a:sym typeface="Helvetica World Bold"/>
              </a:rPr>
              <a:t>Objection 2 </a:t>
            </a:r>
          </a:p>
          <a:p>
            <a:pPr algn="just">
              <a:lnSpc>
                <a:spcPts val="2573"/>
              </a:lnSpc>
            </a:pPr>
            <a:r>
              <a:rPr lang="en-US" sz="2599" b="true">
                <a:solidFill>
                  <a:srgbClr val="000000"/>
                </a:solidFill>
                <a:latin typeface="Helvetica World Bold"/>
                <a:ea typeface="Helvetica World Bold"/>
                <a:cs typeface="Helvetica World Bold"/>
                <a:sym typeface="Helvetica World Bold"/>
              </a:rPr>
              <a:t>No added shareholder value</a:t>
            </a:r>
          </a:p>
        </p:txBody>
      </p:sp>
      <p:sp>
        <p:nvSpPr>
          <p:cNvPr name="TextBox 45" id="45"/>
          <p:cNvSpPr txBox="true"/>
          <p:nvPr/>
        </p:nvSpPr>
        <p:spPr>
          <a:xfrm rot="0">
            <a:off x="2056631" y="6057900"/>
            <a:ext cx="5831980" cy="736092"/>
          </a:xfrm>
          <a:prstGeom prst="rect">
            <a:avLst/>
          </a:prstGeom>
        </p:spPr>
        <p:txBody>
          <a:bodyPr anchor="t" rtlCol="false" tIns="0" lIns="0" bIns="0" rIns="0">
            <a:spAutoFit/>
          </a:bodyPr>
          <a:lstStyle/>
          <a:p>
            <a:pPr algn="just">
              <a:lnSpc>
                <a:spcPts val="2573"/>
              </a:lnSpc>
            </a:pPr>
            <a:r>
              <a:rPr lang="en-US" sz="2599" b="true">
                <a:solidFill>
                  <a:srgbClr val="000000"/>
                </a:solidFill>
                <a:latin typeface="Helvetica World Bold"/>
                <a:ea typeface="Helvetica World Bold"/>
                <a:cs typeface="Helvetica World Bold"/>
                <a:sym typeface="Helvetica World Bold"/>
              </a:rPr>
              <a:t>Objection 3 </a:t>
            </a:r>
          </a:p>
          <a:p>
            <a:pPr algn="just">
              <a:lnSpc>
                <a:spcPts val="2573"/>
              </a:lnSpc>
            </a:pPr>
            <a:r>
              <a:rPr lang="en-US" sz="2599" b="true">
                <a:solidFill>
                  <a:srgbClr val="000000"/>
                </a:solidFill>
                <a:latin typeface="Helvetica World Bold"/>
                <a:ea typeface="Helvetica World Bold"/>
                <a:cs typeface="Helvetica World Bold"/>
                <a:sym typeface="Helvetica World Bold"/>
              </a:rPr>
              <a:t>Subjective and hard to implement</a:t>
            </a:r>
          </a:p>
        </p:txBody>
      </p:sp>
      <p:sp>
        <p:nvSpPr>
          <p:cNvPr name="TextBox 46" id="46"/>
          <p:cNvSpPr txBox="true"/>
          <p:nvPr/>
        </p:nvSpPr>
        <p:spPr>
          <a:xfrm rot="0">
            <a:off x="10886988" y="6057900"/>
            <a:ext cx="5831980" cy="736092"/>
          </a:xfrm>
          <a:prstGeom prst="rect">
            <a:avLst/>
          </a:prstGeom>
        </p:spPr>
        <p:txBody>
          <a:bodyPr anchor="t" rtlCol="false" tIns="0" lIns="0" bIns="0" rIns="0">
            <a:spAutoFit/>
          </a:bodyPr>
          <a:lstStyle/>
          <a:p>
            <a:pPr algn="just">
              <a:lnSpc>
                <a:spcPts val="2573"/>
              </a:lnSpc>
            </a:pPr>
            <a:r>
              <a:rPr lang="en-US" sz="2599" b="true">
                <a:solidFill>
                  <a:srgbClr val="000000"/>
                </a:solidFill>
                <a:latin typeface="Helvetica World Bold"/>
                <a:ea typeface="Helvetica World Bold"/>
                <a:cs typeface="Helvetica World Bold"/>
                <a:sym typeface="Helvetica World Bold"/>
              </a:rPr>
              <a:t>Objection 4 </a:t>
            </a:r>
          </a:p>
          <a:p>
            <a:pPr algn="just">
              <a:lnSpc>
                <a:spcPts val="2573"/>
              </a:lnSpc>
            </a:pPr>
            <a:r>
              <a:rPr lang="en-US" sz="2599" b="true">
                <a:solidFill>
                  <a:srgbClr val="000000"/>
                </a:solidFill>
                <a:latin typeface="Helvetica World Bold"/>
                <a:ea typeface="Helvetica World Bold"/>
                <a:cs typeface="Helvetica World Bold"/>
                <a:sym typeface="Helvetica World Bold"/>
              </a:rPr>
              <a:t>No precedent for oversight  </a:t>
            </a:r>
          </a:p>
        </p:txBody>
      </p:sp>
      <p:grpSp>
        <p:nvGrpSpPr>
          <p:cNvPr name="Group 47" id="47"/>
          <p:cNvGrpSpPr/>
          <p:nvPr/>
        </p:nvGrpSpPr>
        <p:grpSpPr>
          <a:xfrm rot="0">
            <a:off x="1145179" y="7048411"/>
            <a:ext cx="7051356" cy="2839359"/>
            <a:chOff x="0" y="0"/>
            <a:chExt cx="9401808" cy="3785812"/>
          </a:xfrm>
        </p:grpSpPr>
        <p:grpSp>
          <p:nvGrpSpPr>
            <p:cNvPr name="Group 48" id="48"/>
            <p:cNvGrpSpPr/>
            <p:nvPr/>
          </p:nvGrpSpPr>
          <p:grpSpPr>
            <a:xfrm rot="0">
              <a:off x="0" y="0"/>
              <a:ext cx="9401808" cy="3785812"/>
              <a:chOff x="0" y="0"/>
              <a:chExt cx="1823976" cy="734457"/>
            </a:xfrm>
          </p:grpSpPr>
          <p:sp>
            <p:nvSpPr>
              <p:cNvPr name="Freeform 49" id="49"/>
              <p:cNvSpPr/>
              <p:nvPr/>
            </p:nvSpPr>
            <p:spPr>
              <a:xfrm flipH="false" flipV="false" rot="0">
                <a:off x="0" y="0"/>
                <a:ext cx="1823976" cy="734457"/>
              </a:xfrm>
              <a:custGeom>
                <a:avLst/>
                <a:gdLst/>
                <a:ahLst/>
                <a:cxnLst/>
                <a:rect r="r" b="b" t="t" l="l"/>
                <a:pathLst>
                  <a:path h="734457" w="1823976">
                    <a:moveTo>
                      <a:pt x="0" y="0"/>
                    </a:moveTo>
                    <a:lnTo>
                      <a:pt x="1823976" y="0"/>
                    </a:lnTo>
                    <a:lnTo>
                      <a:pt x="1823976" y="734457"/>
                    </a:lnTo>
                    <a:lnTo>
                      <a:pt x="0" y="734457"/>
                    </a:lnTo>
                    <a:close/>
                  </a:path>
                </a:pathLst>
              </a:custGeom>
              <a:solidFill>
                <a:srgbClr val="F6D9A6"/>
              </a:solidFill>
            </p:spPr>
          </p:sp>
          <p:sp>
            <p:nvSpPr>
              <p:cNvPr name="TextBox 50" id="50"/>
              <p:cNvSpPr txBox="true"/>
              <p:nvPr/>
            </p:nvSpPr>
            <p:spPr>
              <a:xfrm>
                <a:off x="0" y="-38100"/>
                <a:ext cx="1823976" cy="772557"/>
              </a:xfrm>
              <a:prstGeom prst="rect">
                <a:avLst/>
              </a:prstGeom>
            </p:spPr>
            <p:txBody>
              <a:bodyPr anchor="ctr" rtlCol="false" tIns="50800" lIns="50800" bIns="50800" rIns="50800"/>
              <a:lstStyle/>
              <a:p>
                <a:pPr algn="ctr">
                  <a:lnSpc>
                    <a:spcPts val="3231"/>
                  </a:lnSpc>
                </a:pPr>
              </a:p>
            </p:txBody>
          </p:sp>
        </p:grpSp>
        <p:sp>
          <p:nvSpPr>
            <p:cNvPr name="TextBox 51" id="51"/>
            <p:cNvSpPr txBox="true"/>
            <p:nvPr/>
          </p:nvSpPr>
          <p:spPr>
            <a:xfrm rot="0">
              <a:off x="566106" y="189371"/>
              <a:ext cx="8367833" cy="3426824"/>
            </a:xfrm>
            <a:prstGeom prst="rect">
              <a:avLst/>
            </a:prstGeom>
          </p:spPr>
          <p:txBody>
            <a:bodyPr anchor="t" rtlCol="false" tIns="0" lIns="0" bIns="0" rIns="0">
              <a:spAutoFit/>
            </a:bodyPr>
            <a:lstStyle/>
            <a:p>
              <a:pPr algn="just">
                <a:lnSpc>
                  <a:spcPts val="2974"/>
                </a:lnSpc>
              </a:pPr>
              <a:r>
                <a:rPr lang="en-US" sz="2140">
                  <a:solidFill>
                    <a:srgbClr val="000000"/>
                  </a:solidFill>
                  <a:latin typeface="Helvetica World"/>
                  <a:ea typeface="Helvetica World"/>
                  <a:cs typeface="Helvetica World"/>
                  <a:sym typeface="Helvetica World"/>
                </a:rPr>
                <a:t>Proposal uses globally accepted standards (IFC PS7, UNGP, UNDRIP) and objective data like number of escalations or grievance cases. These are already used by peers (e.g., Wells, Citi) — JPM can lead with measurable leadership. This shifts the debate from ethics to verifiable risk governance, making the proposal both credible and actionable.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224517" cy="2553470"/>
            <a:chOff x="0" y="0"/>
            <a:chExt cx="7053467" cy="1045650"/>
          </a:xfrm>
        </p:grpSpPr>
        <p:sp>
          <p:nvSpPr>
            <p:cNvPr name="Freeform 4" id="4"/>
            <p:cNvSpPr/>
            <p:nvPr/>
          </p:nvSpPr>
          <p:spPr>
            <a:xfrm flipH="false" flipV="false" rot="0">
              <a:off x="0" y="0"/>
              <a:ext cx="7053466" cy="1045650"/>
            </a:xfrm>
            <a:custGeom>
              <a:avLst/>
              <a:gdLst/>
              <a:ahLst/>
              <a:cxnLst/>
              <a:rect r="r" b="b" t="t" l="l"/>
              <a:pathLst>
                <a:path h="1045650" w="7053466">
                  <a:moveTo>
                    <a:pt x="0" y="0"/>
                  </a:moveTo>
                  <a:lnTo>
                    <a:pt x="7053466" y="0"/>
                  </a:lnTo>
                  <a:lnTo>
                    <a:pt x="7053466" y="1045650"/>
                  </a:lnTo>
                  <a:lnTo>
                    <a:pt x="0" y="1045650"/>
                  </a:lnTo>
                  <a:close/>
                </a:path>
              </a:pathLst>
            </a:custGeom>
            <a:solidFill>
              <a:srgbClr val="1C5739"/>
            </a:solidFill>
          </p:spPr>
        </p:sp>
        <p:sp>
          <p:nvSpPr>
            <p:cNvPr name="TextBox 5" id="5"/>
            <p:cNvSpPr txBox="true"/>
            <p:nvPr/>
          </p:nvSpPr>
          <p:spPr>
            <a:xfrm>
              <a:off x="0" y="-19050"/>
              <a:ext cx="7053467"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422" y="387701"/>
            <a:ext cx="17136010" cy="2540223"/>
          </a:xfrm>
          <a:custGeom>
            <a:avLst/>
            <a:gdLst/>
            <a:ahLst/>
            <a:cxnLst/>
            <a:rect r="r" b="b" t="t" l="l"/>
            <a:pathLst>
              <a:path h="2540223" w="17136010">
                <a:moveTo>
                  <a:pt x="0" y="0"/>
                </a:moveTo>
                <a:lnTo>
                  <a:pt x="17136010" y="0"/>
                </a:lnTo>
                <a:lnTo>
                  <a:pt x="17136010" y="2540223"/>
                </a:lnTo>
                <a:lnTo>
                  <a:pt x="0" y="2540223"/>
                </a:lnTo>
                <a:lnTo>
                  <a:pt x="0" y="0"/>
                </a:lnTo>
                <a:close/>
              </a:path>
            </a:pathLst>
          </a:custGeom>
          <a:blipFill>
            <a:blip r:embed="rId3">
              <a:alphaModFix amt="18000"/>
            </a:blip>
            <a:stretch>
              <a:fillRect l="0" t="-174862" r="0" b="-174862"/>
            </a:stretch>
          </a:blipFill>
        </p:spPr>
      </p:sp>
      <p:sp>
        <p:nvSpPr>
          <p:cNvPr name="TextBox 7" id="7"/>
          <p:cNvSpPr txBox="true"/>
          <p:nvPr/>
        </p:nvSpPr>
        <p:spPr>
          <a:xfrm rot="0">
            <a:off x="4420680" y="1063551"/>
            <a:ext cx="9629493" cy="1096527"/>
          </a:xfrm>
          <a:prstGeom prst="rect">
            <a:avLst/>
          </a:prstGeom>
        </p:spPr>
        <p:txBody>
          <a:bodyPr anchor="t" rtlCol="false" tIns="0" lIns="0" bIns="0" rIns="0">
            <a:spAutoFit/>
          </a:bodyPr>
          <a:lstStyle/>
          <a:p>
            <a:pPr algn="ctr" marL="0" indent="0" lvl="0">
              <a:lnSpc>
                <a:spcPts val="8363"/>
              </a:lnSpc>
              <a:spcBef>
                <a:spcPct val="0"/>
              </a:spcBef>
            </a:pPr>
            <a:r>
              <a:rPr lang="en-US" b="true" sz="6060" spc="593">
                <a:solidFill>
                  <a:srgbClr val="FFFFFF"/>
                </a:solidFill>
                <a:latin typeface="Helvetica World Bold"/>
                <a:ea typeface="Helvetica World Bold"/>
                <a:cs typeface="Helvetica World Bold"/>
                <a:sym typeface="Helvetica World Bold"/>
              </a:rPr>
              <a:t>CONCLUSION</a:t>
            </a:r>
          </a:p>
        </p:txBody>
      </p:sp>
      <p:sp>
        <p:nvSpPr>
          <p:cNvPr name="TextBox 8" id="8"/>
          <p:cNvSpPr txBox="true"/>
          <p:nvPr/>
        </p:nvSpPr>
        <p:spPr>
          <a:xfrm rot="0">
            <a:off x="815633" y="3639372"/>
            <a:ext cx="16732737" cy="5543931"/>
          </a:xfrm>
          <a:prstGeom prst="rect">
            <a:avLst/>
          </a:prstGeom>
        </p:spPr>
        <p:txBody>
          <a:bodyPr anchor="t" rtlCol="false" tIns="0" lIns="0" bIns="0" rIns="0">
            <a:spAutoFit/>
          </a:bodyPr>
          <a:lstStyle/>
          <a:p>
            <a:pPr algn="just">
              <a:lnSpc>
                <a:spcPts val="4001"/>
              </a:lnSpc>
            </a:pPr>
            <a:r>
              <a:rPr lang="en-US" sz="2899">
                <a:solidFill>
                  <a:srgbClr val="000000"/>
                </a:solidFill>
                <a:latin typeface="Helvetica World"/>
                <a:ea typeface="Helvetica World"/>
                <a:cs typeface="Helvetica World"/>
                <a:sym typeface="Helvetica World"/>
              </a:rPr>
              <a:t>To conclude, this proposal isn’t about moral posturing or duplicating policy. It’s about upgrading JPMorgan’s ESG infrastructure to match the risk reality of today’s financial landscape. We’ve seen how opaque internal reviews, vague FPIC commitments, and reactive disclosures, even when well-intentioned, leave the firm exposed to legal, reputational, and operational risks.</a:t>
            </a:r>
          </a:p>
          <a:p>
            <a:pPr algn="just">
              <a:lnSpc>
                <a:spcPts val="4001"/>
              </a:lnSpc>
            </a:pPr>
          </a:p>
          <a:p>
            <a:pPr algn="just">
              <a:lnSpc>
                <a:spcPts val="4001"/>
              </a:lnSpc>
            </a:pPr>
            <a:r>
              <a:rPr lang="en-US" sz="2899">
                <a:solidFill>
                  <a:srgbClr val="000000"/>
                </a:solidFill>
                <a:latin typeface="Helvetica World"/>
                <a:ea typeface="Helvetica World"/>
                <a:cs typeface="Helvetica World"/>
                <a:sym typeface="Helvetica World"/>
              </a:rPr>
              <a:t>By adopting this proposal, JPMorgan won’t just reduce risk, it can lead its peers in translating Indigenous rights from abstract principle into practical accountability. That leadership, in turn, protects long-term value for shareholders, communities, and the firm alike.</a:t>
            </a:r>
          </a:p>
          <a:p>
            <a:pPr algn="just">
              <a:lnSpc>
                <a:spcPts val="4001"/>
              </a:lnSpc>
            </a:pPr>
          </a:p>
          <a:p>
            <a:pPr algn="just">
              <a:lnSpc>
                <a:spcPts val="4001"/>
              </a:lnSpc>
            </a:pPr>
          </a:p>
          <a:p>
            <a:pPr algn="just">
              <a:lnSpc>
                <a:spcPts val="4001"/>
              </a:lnSpc>
            </a:pPr>
          </a:p>
        </p:txBody>
      </p:sp>
      <p:sp>
        <p:nvSpPr>
          <p:cNvPr name="TextBox 9" id="9"/>
          <p:cNvSpPr txBox="true"/>
          <p:nvPr/>
        </p:nvSpPr>
        <p:spPr>
          <a:xfrm rot="0">
            <a:off x="4707584" y="8611877"/>
            <a:ext cx="8872832" cy="888761"/>
          </a:xfrm>
          <a:prstGeom prst="rect">
            <a:avLst/>
          </a:prstGeom>
        </p:spPr>
        <p:txBody>
          <a:bodyPr anchor="t" rtlCol="false" tIns="0" lIns="0" bIns="0" rIns="0">
            <a:spAutoFit/>
          </a:bodyPr>
          <a:lstStyle/>
          <a:p>
            <a:pPr algn="ctr" marL="0" indent="0" lvl="0">
              <a:lnSpc>
                <a:spcPts val="6021"/>
              </a:lnSpc>
            </a:pPr>
            <a:r>
              <a:rPr lang="en-US" sz="6474" spc="699">
                <a:solidFill>
                  <a:srgbClr val="231F20"/>
                </a:solidFill>
                <a:latin typeface="Poppins"/>
                <a:ea typeface="Poppins"/>
                <a:cs typeface="Poppins"/>
                <a:sym typeface="Poppins"/>
              </a:rPr>
              <a:t>THANK YOU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0" y="5528420"/>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545688" y="440435"/>
            <a:ext cx="4872071" cy="1384075"/>
            <a:chOff x="0" y="0"/>
            <a:chExt cx="1283179" cy="364530"/>
          </a:xfrm>
        </p:grpSpPr>
        <p:sp>
          <p:nvSpPr>
            <p:cNvPr name="Freeform 4" id="4"/>
            <p:cNvSpPr/>
            <p:nvPr/>
          </p:nvSpPr>
          <p:spPr>
            <a:xfrm flipH="false" flipV="false" rot="0">
              <a:off x="0" y="0"/>
              <a:ext cx="1283179" cy="364530"/>
            </a:xfrm>
            <a:custGeom>
              <a:avLst/>
              <a:gdLst/>
              <a:ahLst/>
              <a:cxnLst/>
              <a:rect r="r" b="b" t="t" l="l"/>
              <a:pathLst>
                <a:path h="364530" w="1283179">
                  <a:moveTo>
                    <a:pt x="0" y="0"/>
                  </a:moveTo>
                  <a:lnTo>
                    <a:pt x="1283179" y="0"/>
                  </a:lnTo>
                  <a:lnTo>
                    <a:pt x="1283179" y="364530"/>
                  </a:lnTo>
                  <a:lnTo>
                    <a:pt x="0" y="364530"/>
                  </a:lnTo>
                  <a:close/>
                </a:path>
              </a:pathLst>
            </a:custGeom>
            <a:solidFill>
              <a:srgbClr val="1C5739"/>
            </a:solidFill>
          </p:spPr>
        </p:sp>
        <p:sp>
          <p:nvSpPr>
            <p:cNvPr name="TextBox 5" id="5"/>
            <p:cNvSpPr txBox="true"/>
            <p:nvPr/>
          </p:nvSpPr>
          <p:spPr>
            <a:xfrm>
              <a:off x="0" y="-38100"/>
              <a:ext cx="1283179" cy="402630"/>
            </a:xfrm>
            <a:prstGeom prst="rect">
              <a:avLst/>
            </a:prstGeom>
          </p:spPr>
          <p:txBody>
            <a:bodyPr anchor="ctr" rtlCol="false" tIns="50800" lIns="50800" bIns="50800" rIns="50800"/>
            <a:lstStyle/>
            <a:p>
              <a:pPr algn="ctr">
                <a:lnSpc>
                  <a:spcPts val="4939"/>
                </a:lnSpc>
              </a:pPr>
              <a:r>
                <a:rPr lang="en-US" b="true" sz="3799" spc="239">
                  <a:solidFill>
                    <a:srgbClr val="FFFFFF"/>
                  </a:solidFill>
                  <a:latin typeface="Helvetica World Bold"/>
                  <a:ea typeface="Helvetica World Bold"/>
                  <a:cs typeface="Helvetica World Bold"/>
                  <a:sym typeface="Helvetica World Bold"/>
                </a:rPr>
                <a:t>Appendix</a:t>
              </a:r>
            </a:p>
          </p:txBody>
        </p:sp>
      </p:grpSp>
      <p:sp>
        <p:nvSpPr>
          <p:cNvPr name="Freeform 6" id="6"/>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099151" y="235631"/>
            <a:ext cx="7585556" cy="9815739"/>
          </a:xfrm>
          <a:custGeom>
            <a:avLst/>
            <a:gdLst/>
            <a:ahLst/>
            <a:cxnLst/>
            <a:rect r="r" b="b" t="t" l="l"/>
            <a:pathLst>
              <a:path h="9815739" w="7585556">
                <a:moveTo>
                  <a:pt x="0" y="0"/>
                </a:moveTo>
                <a:lnTo>
                  <a:pt x="7585557" y="0"/>
                </a:lnTo>
                <a:lnTo>
                  <a:pt x="7585557" y="9815738"/>
                </a:lnTo>
                <a:lnTo>
                  <a:pt x="0" y="9815738"/>
                </a:lnTo>
                <a:lnTo>
                  <a:pt x="0" y="0"/>
                </a:lnTo>
                <a:close/>
              </a:path>
            </a:pathLst>
          </a:custGeom>
          <a:blipFill>
            <a:blip r:embed="rId4"/>
            <a:stretch>
              <a:fillRect l="0" t="0" r="0" b="0"/>
            </a:stretch>
          </a:blipFill>
        </p:spPr>
      </p:sp>
      <p:sp>
        <p:nvSpPr>
          <p:cNvPr name="TextBox 8" id="8"/>
          <p:cNvSpPr txBox="true"/>
          <p:nvPr/>
        </p:nvSpPr>
        <p:spPr>
          <a:xfrm rot="0">
            <a:off x="815633" y="3658422"/>
            <a:ext cx="7615215" cy="2116836"/>
          </a:xfrm>
          <a:prstGeom prst="rect">
            <a:avLst/>
          </a:prstGeom>
        </p:spPr>
        <p:txBody>
          <a:bodyPr anchor="t" rtlCol="false" tIns="0" lIns="0" bIns="0" rIns="0">
            <a:spAutoFit/>
          </a:bodyPr>
          <a:lstStyle/>
          <a:p>
            <a:pPr algn="just">
              <a:lnSpc>
                <a:spcPts val="3311"/>
              </a:lnSpc>
            </a:pPr>
            <a:r>
              <a:rPr lang="en-US" sz="2400" b="true">
                <a:solidFill>
                  <a:srgbClr val="000000"/>
                </a:solidFill>
                <a:latin typeface="Helvetica World Bold"/>
                <a:ea typeface="Helvetica World Bold"/>
                <a:cs typeface="Helvetica World Bold"/>
                <a:sym typeface="Helvetica World Bold"/>
              </a:rPr>
              <a:t>Appendix 1: </a:t>
            </a:r>
            <a:r>
              <a:rPr lang="en-US" sz="2400">
                <a:solidFill>
                  <a:srgbClr val="000000"/>
                </a:solidFill>
                <a:latin typeface="Helvetica World"/>
                <a:ea typeface="Helvetica World"/>
                <a:cs typeface="Helvetica World"/>
                <a:sym typeface="Helvetica World"/>
              </a:rPr>
              <a:t>Regression estimates showing that foreign direct investment (FDI) in Indigenous-held or adjacent territories is significantly associated with increased armed conflict, using multiple specifications and conflict event datasets (UCDP and ACLED).</a:t>
            </a:r>
          </a:p>
        </p:txBody>
      </p:sp>
      <p:sp>
        <p:nvSpPr>
          <p:cNvPr name="TextBox 9" id="9"/>
          <p:cNvSpPr txBox="true"/>
          <p:nvPr/>
        </p:nvSpPr>
        <p:spPr>
          <a:xfrm rot="0">
            <a:off x="815633" y="6067607"/>
            <a:ext cx="7615215" cy="897636"/>
          </a:xfrm>
          <a:prstGeom prst="rect">
            <a:avLst/>
          </a:prstGeom>
        </p:spPr>
        <p:txBody>
          <a:bodyPr anchor="t" rtlCol="false" tIns="0" lIns="0" bIns="0" rIns="0">
            <a:spAutoFit/>
          </a:bodyPr>
          <a:lstStyle/>
          <a:p>
            <a:pPr algn="just">
              <a:lnSpc>
                <a:spcPts val="3311"/>
              </a:lnSpc>
            </a:pPr>
            <a:r>
              <a:rPr lang="en-US" b="true" sz="2400" i="true">
                <a:solidFill>
                  <a:srgbClr val="000000"/>
                </a:solidFill>
                <a:latin typeface="Helvetica World Bold Italics"/>
                <a:ea typeface="Helvetica World Bold Italics"/>
                <a:cs typeface="Helvetica World Bold Italics"/>
                <a:sym typeface="Helvetica World Bold Italics"/>
              </a:rPr>
              <a:t>Source:</a:t>
            </a:r>
            <a:r>
              <a:rPr lang="en-US" sz="2400" i="true">
                <a:solidFill>
                  <a:srgbClr val="000000"/>
                </a:solidFill>
                <a:latin typeface="Helvetica World Italics"/>
                <a:ea typeface="Helvetica World Italics"/>
                <a:cs typeface="Helvetica World Italics"/>
                <a:sym typeface="Helvetica World Italics"/>
              </a:rPr>
              <a:t> Jamison, Tadmor, &amp; Henisz (2025), Journal of International Business Studies.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51062" y="1680485"/>
            <a:ext cx="4749914" cy="1717676"/>
          </a:xfrm>
          <a:prstGeom prst="rect">
            <a:avLst/>
          </a:prstGeom>
        </p:spPr>
        <p:txBody>
          <a:bodyPr anchor="t" rtlCol="false" tIns="0" lIns="0" bIns="0" rIns="0">
            <a:spAutoFit/>
          </a:bodyPr>
          <a:lstStyle/>
          <a:p>
            <a:pPr algn="r">
              <a:lnSpc>
                <a:spcPts val="13999"/>
              </a:lnSpc>
              <a:spcBef>
                <a:spcPct val="0"/>
              </a:spcBef>
            </a:pPr>
            <a:r>
              <a:rPr lang="en-US" b="true" sz="9999">
                <a:solidFill>
                  <a:srgbClr val="1D4D1B"/>
                </a:solidFill>
                <a:latin typeface="Formula Bold"/>
                <a:ea typeface="Formula Bold"/>
                <a:cs typeface="Formula Bold"/>
                <a:sym typeface="Formula Bold"/>
              </a:rPr>
              <a:t>CONTENTS</a:t>
            </a:r>
          </a:p>
        </p:txBody>
      </p:sp>
      <p:sp>
        <p:nvSpPr>
          <p:cNvPr name="TextBox 6" id="6"/>
          <p:cNvSpPr txBox="true"/>
          <p:nvPr/>
        </p:nvSpPr>
        <p:spPr>
          <a:xfrm rot="0">
            <a:off x="1543050" y="554203"/>
            <a:ext cx="4749914" cy="1533525"/>
          </a:xfrm>
          <a:prstGeom prst="rect">
            <a:avLst/>
          </a:prstGeom>
        </p:spPr>
        <p:txBody>
          <a:bodyPr anchor="t" rtlCol="false" tIns="0" lIns="0" bIns="0" rIns="0">
            <a:spAutoFit/>
          </a:bodyPr>
          <a:lstStyle/>
          <a:p>
            <a:pPr algn="r">
              <a:lnSpc>
                <a:spcPts val="12599"/>
              </a:lnSpc>
              <a:spcBef>
                <a:spcPct val="0"/>
              </a:spcBef>
            </a:pPr>
            <a:r>
              <a:rPr lang="en-US" sz="9000">
                <a:solidFill>
                  <a:srgbClr val="B6732D"/>
                </a:solidFill>
                <a:latin typeface="Alex Brush"/>
                <a:ea typeface="Alex Brush"/>
                <a:cs typeface="Alex Brush"/>
                <a:sym typeface="Alex Brush"/>
              </a:rPr>
              <a:t>Table Of</a:t>
            </a:r>
          </a:p>
        </p:txBody>
      </p:sp>
      <p:sp>
        <p:nvSpPr>
          <p:cNvPr name="TextBox 7" id="7"/>
          <p:cNvSpPr txBox="true"/>
          <p:nvPr/>
        </p:nvSpPr>
        <p:spPr>
          <a:xfrm rot="0">
            <a:off x="3516609" y="3683911"/>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01</a:t>
            </a:r>
          </a:p>
        </p:txBody>
      </p:sp>
      <p:sp>
        <p:nvSpPr>
          <p:cNvPr name="TextBox 8" id="8"/>
          <p:cNvSpPr txBox="true"/>
          <p:nvPr/>
        </p:nvSpPr>
        <p:spPr>
          <a:xfrm rot="0">
            <a:off x="3489727" y="4561551"/>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02</a:t>
            </a:r>
          </a:p>
        </p:txBody>
      </p:sp>
      <p:sp>
        <p:nvSpPr>
          <p:cNvPr name="TextBox 9" id="9"/>
          <p:cNvSpPr txBox="true"/>
          <p:nvPr/>
        </p:nvSpPr>
        <p:spPr>
          <a:xfrm rot="0">
            <a:off x="3516609" y="5433076"/>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03</a:t>
            </a:r>
          </a:p>
        </p:txBody>
      </p:sp>
      <p:sp>
        <p:nvSpPr>
          <p:cNvPr name="TextBox 10" id="10"/>
          <p:cNvSpPr txBox="true"/>
          <p:nvPr/>
        </p:nvSpPr>
        <p:spPr>
          <a:xfrm rot="0">
            <a:off x="3516609" y="6322120"/>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04</a:t>
            </a:r>
          </a:p>
        </p:txBody>
      </p:sp>
      <p:sp>
        <p:nvSpPr>
          <p:cNvPr name="TextBox 11" id="11"/>
          <p:cNvSpPr txBox="true"/>
          <p:nvPr/>
        </p:nvSpPr>
        <p:spPr>
          <a:xfrm rot="0">
            <a:off x="3516609" y="7184884"/>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05</a:t>
            </a:r>
          </a:p>
        </p:txBody>
      </p:sp>
      <p:sp>
        <p:nvSpPr>
          <p:cNvPr name="TextBox 12" id="12"/>
          <p:cNvSpPr txBox="true"/>
          <p:nvPr/>
        </p:nvSpPr>
        <p:spPr>
          <a:xfrm rot="0">
            <a:off x="3480202" y="8074182"/>
            <a:ext cx="779137" cy="771141"/>
          </a:xfrm>
          <a:prstGeom prst="rect">
            <a:avLst/>
          </a:prstGeom>
        </p:spPr>
        <p:txBody>
          <a:bodyPr anchor="t" rtlCol="false" tIns="0" lIns="0" bIns="0" rIns="0">
            <a:spAutoFit/>
          </a:bodyPr>
          <a:lstStyle/>
          <a:p>
            <a:pPr algn="ctr">
              <a:lnSpc>
                <a:spcPts val="6341"/>
              </a:lnSpc>
              <a:spcBef>
                <a:spcPct val="0"/>
              </a:spcBef>
            </a:pPr>
            <a:r>
              <a:rPr lang="en-US" b="true" sz="4529">
                <a:solidFill>
                  <a:srgbClr val="1D4D1B"/>
                </a:solidFill>
                <a:latin typeface="Formula Bold"/>
                <a:ea typeface="Formula Bold"/>
                <a:cs typeface="Formula Bold"/>
                <a:sym typeface="Formula Bold"/>
              </a:rPr>
              <a:t>06</a:t>
            </a:r>
          </a:p>
        </p:txBody>
      </p:sp>
      <p:sp>
        <p:nvSpPr>
          <p:cNvPr name="AutoShape 13" id="13"/>
          <p:cNvSpPr/>
          <p:nvPr/>
        </p:nvSpPr>
        <p:spPr>
          <a:xfrm>
            <a:off x="4520055" y="4371387"/>
            <a:ext cx="5651190" cy="19050"/>
          </a:xfrm>
          <a:prstGeom prst="line">
            <a:avLst/>
          </a:prstGeom>
          <a:ln cap="flat" w="19050">
            <a:solidFill>
              <a:srgbClr val="B6732D"/>
            </a:solidFill>
            <a:prstDash val="solid"/>
            <a:headEnd type="none" len="sm" w="sm"/>
            <a:tailEnd type="none" len="sm" w="sm"/>
          </a:ln>
        </p:spPr>
      </p:sp>
      <p:sp>
        <p:nvSpPr>
          <p:cNvPr name="AutoShape 14" id="14"/>
          <p:cNvSpPr/>
          <p:nvPr/>
        </p:nvSpPr>
        <p:spPr>
          <a:xfrm>
            <a:off x="4529564" y="5219700"/>
            <a:ext cx="5651222" cy="0"/>
          </a:xfrm>
          <a:prstGeom prst="line">
            <a:avLst/>
          </a:prstGeom>
          <a:ln cap="flat" w="19050">
            <a:solidFill>
              <a:srgbClr val="B6732D"/>
            </a:solidFill>
            <a:prstDash val="solid"/>
            <a:headEnd type="none" len="sm" w="sm"/>
            <a:tailEnd type="none" len="sm" w="sm"/>
          </a:ln>
        </p:spPr>
      </p:sp>
      <p:sp>
        <p:nvSpPr>
          <p:cNvPr name="AutoShape 15" id="15"/>
          <p:cNvSpPr/>
          <p:nvPr/>
        </p:nvSpPr>
        <p:spPr>
          <a:xfrm>
            <a:off x="4529548" y="6213741"/>
            <a:ext cx="5651190" cy="19050"/>
          </a:xfrm>
          <a:prstGeom prst="line">
            <a:avLst/>
          </a:prstGeom>
          <a:ln cap="flat" w="19050">
            <a:solidFill>
              <a:srgbClr val="B6732D"/>
            </a:solidFill>
            <a:prstDash val="solid"/>
            <a:headEnd type="none" len="sm" w="sm"/>
            <a:tailEnd type="none" len="sm" w="sm"/>
          </a:ln>
        </p:spPr>
      </p:sp>
      <p:sp>
        <p:nvSpPr>
          <p:cNvPr name="AutoShape 16" id="16"/>
          <p:cNvSpPr/>
          <p:nvPr/>
        </p:nvSpPr>
        <p:spPr>
          <a:xfrm>
            <a:off x="4477537" y="7102786"/>
            <a:ext cx="5651190" cy="19050"/>
          </a:xfrm>
          <a:prstGeom prst="line">
            <a:avLst/>
          </a:prstGeom>
          <a:ln cap="flat" w="19050">
            <a:solidFill>
              <a:srgbClr val="B6732D"/>
            </a:solidFill>
            <a:prstDash val="solid"/>
            <a:headEnd type="none" len="sm" w="sm"/>
            <a:tailEnd type="none" len="sm" w="sm"/>
          </a:ln>
        </p:spPr>
      </p:sp>
      <p:sp>
        <p:nvSpPr>
          <p:cNvPr name="AutoShape 17" id="17"/>
          <p:cNvSpPr/>
          <p:nvPr/>
        </p:nvSpPr>
        <p:spPr>
          <a:xfrm>
            <a:off x="4477505" y="7963063"/>
            <a:ext cx="5651190" cy="19050"/>
          </a:xfrm>
          <a:prstGeom prst="line">
            <a:avLst/>
          </a:prstGeom>
          <a:ln cap="flat" w="19050">
            <a:solidFill>
              <a:srgbClr val="B6732D"/>
            </a:solidFill>
            <a:prstDash val="solid"/>
            <a:headEnd type="none" len="sm" w="sm"/>
            <a:tailEnd type="none" len="sm" w="sm"/>
          </a:ln>
        </p:spPr>
      </p:sp>
      <p:sp>
        <p:nvSpPr>
          <p:cNvPr name="TextBox 18" id="18"/>
          <p:cNvSpPr txBox="true"/>
          <p:nvPr/>
        </p:nvSpPr>
        <p:spPr>
          <a:xfrm rot="0">
            <a:off x="4477505" y="6478797"/>
            <a:ext cx="4243961"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 </a:t>
            </a:r>
            <a:r>
              <a:rPr lang="en-US" sz="2851" b="true">
                <a:solidFill>
                  <a:srgbClr val="1D4D1B"/>
                </a:solidFill>
                <a:latin typeface="Neue Einstellung Medium"/>
                <a:ea typeface="Neue Einstellung Medium"/>
                <a:cs typeface="Neue Einstellung Medium"/>
                <a:sym typeface="Neue Einstellung Medium"/>
              </a:rPr>
              <a:t>Indust</a:t>
            </a:r>
            <a:r>
              <a:rPr lang="en-US" sz="2851" b="true">
                <a:solidFill>
                  <a:srgbClr val="1D4D1B"/>
                </a:solidFill>
                <a:latin typeface="Neue Einstellung Medium"/>
                <a:ea typeface="Neue Einstellung Medium"/>
                <a:cs typeface="Neue Einstellung Medium"/>
                <a:sym typeface="Neue Einstellung Medium"/>
              </a:rPr>
              <a:t>ry Comparison</a:t>
            </a:r>
          </a:p>
        </p:txBody>
      </p:sp>
      <p:sp>
        <p:nvSpPr>
          <p:cNvPr name="TextBox 19" id="19"/>
          <p:cNvSpPr txBox="true"/>
          <p:nvPr/>
        </p:nvSpPr>
        <p:spPr>
          <a:xfrm rot="0">
            <a:off x="4520023" y="3722011"/>
            <a:ext cx="6805560"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Shareholder Activist’s Argument</a:t>
            </a:r>
          </a:p>
        </p:txBody>
      </p:sp>
      <p:sp>
        <p:nvSpPr>
          <p:cNvPr name="TextBox 20" id="20"/>
          <p:cNvSpPr txBox="true"/>
          <p:nvPr/>
        </p:nvSpPr>
        <p:spPr>
          <a:xfrm rot="0">
            <a:off x="4477505" y="4638087"/>
            <a:ext cx="4243961"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 </a:t>
            </a:r>
            <a:r>
              <a:rPr lang="en-US" sz="2851" b="true">
                <a:solidFill>
                  <a:srgbClr val="1D4D1B"/>
                </a:solidFill>
                <a:latin typeface="Neue Einstellung Medium"/>
                <a:ea typeface="Neue Einstellung Medium"/>
                <a:cs typeface="Neue Einstellung Medium"/>
                <a:sym typeface="Neue Einstellung Medium"/>
              </a:rPr>
              <a:t>Board’s R</a:t>
            </a:r>
            <a:r>
              <a:rPr lang="en-US" sz="2851" b="true">
                <a:solidFill>
                  <a:srgbClr val="1D4D1B"/>
                </a:solidFill>
                <a:latin typeface="Neue Einstellung Medium"/>
                <a:ea typeface="Neue Einstellung Medium"/>
                <a:cs typeface="Neue Einstellung Medium"/>
                <a:sym typeface="Neue Einstellung Medium"/>
              </a:rPr>
              <a:t>ebuttal</a:t>
            </a:r>
          </a:p>
        </p:txBody>
      </p:sp>
      <p:sp>
        <p:nvSpPr>
          <p:cNvPr name="TextBox 21" id="21"/>
          <p:cNvSpPr txBox="true"/>
          <p:nvPr/>
        </p:nvSpPr>
        <p:spPr>
          <a:xfrm rot="0">
            <a:off x="4529548" y="5533743"/>
            <a:ext cx="7930755"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Academic Critique &amp; Value Case</a:t>
            </a:r>
          </a:p>
        </p:txBody>
      </p:sp>
      <p:sp>
        <p:nvSpPr>
          <p:cNvPr name="TextBox 22" id="22"/>
          <p:cNvSpPr txBox="true"/>
          <p:nvPr/>
        </p:nvSpPr>
        <p:spPr>
          <a:xfrm rot="0">
            <a:off x="4520023" y="7286200"/>
            <a:ext cx="6805560"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 </a:t>
            </a:r>
            <a:r>
              <a:rPr lang="en-US" sz="2851" b="true">
                <a:solidFill>
                  <a:srgbClr val="1D4D1B"/>
                </a:solidFill>
                <a:latin typeface="Neue Einstellung Medium"/>
                <a:ea typeface="Neue Einstellung Medium"/>
                <a:cs typeface="Neue Einstellung Medium"/>
                <a:sym typeface="Neue Einstellung Medium"/>
              </a:rPr>
              <a:t>Imp</a:t>
            </a:r>
            <a:r>
              <a:rPr lang="en-US" sz="2851" b="true">
                <a:solidFill>
                  <a:srgbClr val="1D4D1B"/>
                </a:solidFill>
                <a:latin typeface="Neue Einstellung Medium"/>
                <a:ea typeface="Neue Einstellung Medium"/>
                <a:cs typeface="Neue Einstellung Medium"/>
                <a:sym typeface="Neue Einstellung Medium"/>
              </a:rPr>
              <a:t>roved Proposal &amp; Rebuttal</a:t>
            </a:r>
          </a:p>
        </p:txBody>
      </p:sp>
      <p:sp>
        <p:nvSpPr>
          <p:cNvPr name="TextBox 23" id="23"/>
          <p:cNvSpPr txBox="true"/>
          <p:nvPr/>
        </p:nvSpPr>
        <p:spPr>
          <a:xfrm rot="0">
            <a:off x="4597444" y="8153563"/>
            <a:ext cx="5469495" cy="495888"/>
          </a:xfrm>
          <a:prstGeom prst="rect">
            <a:avLst/>
          </a:prstGeom>
        </p:spPr>
        <p:txBody>
          <a:bodyPr anchor="t" rtlCol="false" tIns="0" lIns="0" bIns="0" rIns="0">
            <a:spAutoFit/>
          </a:bodyPr>
          <a:lstStyle/>
          <a:p>
            <a:pPr algn="l">
              <a:lnSpc>
                <a:spcPts val="3992"/>
              </a:lnSpc>
            </a:pPr>
            <a:r>
              <a:rPr lang="en-US" sz="2851" b="true">
                <a:solidFill>
                  <a:srgbClr val="1D4D1B"/>
                </a:solidFill>
                <a:latin typeface="Neue Einstellung Medium"/>
                <a:ea typeface="Neue Einstellung Medium"/>
                <a:cs typeface="Neue Einstellung Medium"/>
                <a:sym typeface="Neue Einstellung Medium"/>
              </a:rPr>
              <a:t>Appendix</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545688" y="440435"/>
            <a:ext cx="4872071" cy="1384075"/>
            <a:chOff x="0" y="0"/>
            <a:chExt cx="1283179" cy="364530"/>
          </a:xfrm>
        </p:grpSpPr>
        <p:sp>
          <p:nvSpPr>
            <p:cNvPr name="Freeform 3" id="3"/>
            <p:cNvSpPr/>
            <p:nvPr/>
          </p:nvSpPr>
          <p:spPr>
            <a:xfrm flipH="false" flipV="false" rot="0">
              <a:off x="0" y="0"/>
              <a:ext cx="1283179" cy="364530"/>
            </a:xfrm>
            <a:custGeom>
              <a:avLst/>
              <a:gdLst/>
              <a:ahLst/>
              <a:cxnLst/>
              <a:rect r="r" b="b" t="t" l="l"/>
              <a:pathLst>
                <a:path h="364530" w="1283179">
                  <a:moveTo>
                    <a:pt x="0" y="0"/>
                  </a:moveTo>
                  <a:lnTo>
                    <a:pt x="1283179" y="0"/>
                  </a:lnTo>
                  <a:lnTo>
                    <a:pt x="1283179" y="364530"/>
                  </a:lnTo>
                  <a:lnTo>
                    <a:pt x="0" y="364530"/>
                  </a:lnTo>
                  <a:close/>
                </a:path>
              </a:pathLst>
            </a:custGeom>
            <a:solidFill>
              <a:srgbClr val="1C5739"/>
            </a:solidFill>
          </p:spPr>
        </p:sp>
        <p:sp>
          <p:nvSpPr>
            <p:cNvPr name="TextBox 4" id="4"/>
            <p:cNvSpPr txBox="true"/>
            <p:nvPr/>
          </p:nvSpPr>
          <p:spPr>
            <a:xfrm>
              <a:off x="0" y="-38100"/>
              <a:ext cx="1283179" cy="402630"/>
            </a:xfrm>
            <a:prstGeom prst="rect">
              <a:avLst/>
            </a:prstGeom>
          </p:spPr>
          <p:txBody>
            <a:bodyPr anchor="ctr" rtlCol="false" tIns="50800" lIns="50800" bIns="50800" rIns="50800"/>
            <a:lstStyle/>
            <a:p>
              <a:pPr algn="ctr">
                <a:lnSpc>
                  <a:spcPts val="4939"/>
                </a:lnSpc>
              </a:pPr>
              <a:r>
                <a:rPr lang="en-US" b="true" sz="3799" spc="239">
                  <a:solidFill>
                    <a:srgbClr val="FFFFFF"/>
                  </a:solidFill>
                  <a:latin typeface="Helvetica World Bold"/>
                  <a:ea typeface="Helvetica World Bold"/>
                  <a:cs typeface="Helvetica World Bold"/>
                  <a:sym typeface="Helvetica World Bold"/>
                </a:rPr>
                <a:t>Appendix</a:t>
              </a:r>
            </a:p>
          </p:txBody>
        </p:sp>
      </p:grpSp>
      <p:sp>
        <p:nvSpPr>
          <p:cNvPr name="Freeform 5" id="5"/>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713079" y="384383"/>
            <a:ext cx="8020283" cy="9518235"/>
          </a:xfrm>
          <a:custGeom>
            <a:avLst/>
            <a:gdLst/>
            <a:ahLst/>
            <a:cxnLst/>
            <a:rect r="r" b="b" t="t" l="l"/>
            <a:pathLst>
              <a:path h="9518235" w="8020283">
                <a:moveTo>
                  <a:pt x="0" y="0"/>
                </a:moveTo>
                <a:lnTo>
                  <a:pt x="8020283" y="0"/>
                </a:lnTo>
                <a:lnTo>
                  <a:pt x="8020283" y="9518234"/>
                </a:lnTo>
                <a:lnTo>
                  <a:pt x="0" y="9518234"/>
                </a:lnTo>
                <a:lnTo>
                  <a:pt x="0" y="0"/>
                </a:lnTo>
                <a:close/>
              </a:path>
            </a:pathLst>
          </a:custGeom>
          <a:blipFill>
            <a:blip r:embed="rId4"/>
            <a:stretch>
              <a:fillRect l="0" t="0" r="0" b="0"/>
            </a:stretch>
          </a:blipFill>
        </p:spPr>
      </p:sp>
      <p:sp>
        <p:nvSpPr>
          <p:cNvPr name="TextBox 7" id="7"/>
          <p:cNvSpPr txBox="true"/>
          <p:nvPr/>
        </p:nvSpPr>
        <p:spPr>
          <a:xfrm rot="0">
            <a:off x="0" y="5528420"/>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sp>
        <p:nvSpPr>
          <p:cNvPr name="TextBox 8" id="8"/>
          <p:cNvSpPr txBox="true"/>
          <p:nvPr/>
        </p:nvSpPr>
        <p:spPr>
          <a:xfrm rot="0">
            <a:off x="781838" y="2619054"/>
            <a:ext cx="8108939" cy="2116836"/>
          </a:xfrm>
          <a:prstGeom prst="rect">
            <a:avLst/>
          </a:prstGeom>
        </p:spPr>
        <p:txBody>
          <a:bodyPr anchor="t" rtlCol="false" tIns="0" lIns="0" bIns="0" rIns="0">
            <a:spAutoFit/>
          </a:bodyPr>
          <a:lstStyle/>
          <a:p>
            <a:pPr algn="just">
              <a:lnSpc>
                <a:spcPts val="3311"/>
              </a:lnSpc>
            </a:pPr>
            <a:r>
              <a:rPr lang="en-US" sz="2400" b="true">
                <a:solidFill>
                  <a:srgbClr val="000000"/>
                </a:solidFill>
                <a:latin typeface="Helvetica World Bold"/>
                <a:ea typeface="Helvetica World Bold"/>
                <a:cs typeface="Helvetica World Bold"/>
                <a:sym typeface="Helvetica World Bold"/>
              </a:rPr>
              <a:t>Appendix 2: </a:t>
            </a:r>
            <a:r>
              <a:rPr lang="en-US" sz="2400">
                <a:solidFill>
                  <a:srgbClr val="000000"/>
                </a:solidFill>
                <a:latin typeface="Helvetica World"/>
                <a:ea typeface="Helvetica World"/>
                <a:cs typeface="Helvetica World"/>
                <a:sym typeface="Helvetica World"/>
              </a:rPr>
              <a:t>Regression estimates indicating that increases in FDI are significantly associated with conflict initiated by rebel groups—supporting the view that such investments trigger mobilization against both governmental and corporate actors in Indigenous-adjacent regions.</a:t>
            </a:r>
          </a:p>
        </p:txBody>
      </p:sp>
      <p:sp>
        <p:nvSpPr>
          <p:cNvPr name="TextBox 9" id="9"/>
          <p:cNvSpPr txBox="true"/>
          <p:nvPr/>
        </p:nvSpPr>
        <p:spPr>
          <a:xfrm rot="0">
            <a:off x="781838" y="5186699"/>
            <a:ext cx="7615215" cy="897636"/>
          </a:xfrm>
          <a:prstGeom prst="rect">
            <a:avLst/>
          </a:prstGeom>
        </p:spPr>
        <p:txBody>
          <a:bodyPr anchor="t" rtlCol="false" tIns="0" lIns="0" bIns="0" rIns="0">
            <a:spAutoFit/>
          </a:bodyPr>
          <a:lstStyle/>
          <a:p>
            <a:pPr algn="just">
              <a:lnSpc>
                <a:spcPts val="3311"/>
              </a:lnSpc>
            </a:pPr>
            <a:r>
              <a:rPr lang="en-US" b="true" sz="2400" i="true">
                <a:solidFill>
                  <a:srgbClr val="000000"/>
                </a:solidFill>
                <a:latin typeface="Helvetica World Bold Italics"/>
                <a:ea typeface="Helvetica World Bold Italics"/>
                <a:cs typeface="Helvetica World Bold Italics"/>
                <a:sym typeface="Helvetica World Bold Italics"/>
              </a:rPr>
              <a:t>Source:</a:t>
            </a:r>
            <a:r>
              <a:rPr lang="en-US" sz="2400" i="true">
                <a:solidFill>
                  <a:srgbClr val="000000"/>
                </a:solidFill>
                <a:latin typeface="Helvetica World Italics"/>
                <a:ea typeface="Helvetica World Italics"/>
                <a:cs typeface="Helvetica World Italics"/>
                <a:sym typeface="Helvetica World Italics"/>
              </a:rPr>
              <a:t> Jamison, Tadmor, &amp; Henisz (2025), Journal of International Business Studies.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3572864" y="4739443"/>
            <a:ext cx="3086100" cy="2771775"/>
            <a:chOff x="0" y="0"/>
            <a:chExt cx="4114800" cy="3695700"/>
          </a:xfrm>
        </p:grpSpPr>
        <p:grpSp>
          <p:nvGrpSpPr>
            <p:cNvPr name="Group 10" id="10"/>
            <p:cNvGrpSpPr/>
            <p:nvPr/>
          </p:nvGrpSpPr>
          <p:grpSpPr>
            <a:xfrm rot="0">
              <a:off x="0" y="0"/>
              <a:ext cx="4114800" cy="3695700"/>
              <a:chOff x="0" y="0"/>
              <a:chExt cx="812800" cy="730015"/>
            </a:xfrm>
          </p:grpSpPr>
          <p:sp>
            <p:nvSpPr>
              <p:cNvPr name="Freeform 11" id="11"/>
              <p:cNvSpPr/>
              <p:nvPr/>
            </p:nvSpPr>
            <p:spPr>
              <a:xfrm flipH="false" flipV="false" rot="0">
                <a:off x="0" y="0"/>
                <a:ext cx="812800" cy="730015"/>
              </a:xfrm>
              <a:custGeom>
                <a:avLst/>
                <a:gdLst/>
                <a:ahLst/>
                <a:cxnLst/>
                <a:rect r="r" b="b" t="t" l="l"/>
                <a:pathLst>
                  <a:path h="730015" w="812800">
                    <a:moveTo>
                      <a:pt x="0" y="0"/>
                    </a:moveTo>
                    <a:lnTo>
                      <a:pt x="812800" y="0"/>
                    </a:lnTo>
                    <a:lnTo>
                      <a:pt x="812800" y="730015"/>
                    </a:lnTo>
                    <a:lnTo>
                      <a:pt x="0" y="730015"/>
                    </a:lnTo>
                    <a:close/>
                  </a:path>
                </a:pathLst>
              </a:custGeom>
              <a:solidFill>
                <a:srgbClr val="B6732D"/>
              </a:solidFill>
            </p:spPr>
          </p:sp>
          <p:sp>
            <p:nvSpPr>
              <p:cNvPr name="TextBox 12" id="12"/>
              <p:cNvSpPr txBox="true"/>
              <p:nvPr/>
            </p:nvSpPr>
            <p:spPr>
              <a:xfrm>
                <a:off x="0" y="-38100"/>
                <a:ext cx="812800" cy="768115"/>
              </a:xfrm>
              <a:prstGeom prst="rect">
                <a:avLst/>
              </a:prstGeom>
            </p:spPr>
            <p:txBody>
              <a:bodyPr anchor="ctr" rtlCol="false" tIns="50800" lIns="50800" bIns="50800" rIns="50800"/>
              <a:lstStyle/>
              <a:p>
                <a:pPr algn="ctr">
                  <a:lnSpc>
                    <a:spcPts val="2858"/>
                  </a:lnSpc>
                </a:pPr>
              </a:p>
            </p:txBody>
          </p:sp>
        </p:grpSp>
        <p:sp>
          <p:nvSpPr>
            <p:cNvPr name="TextBox 13" id="13"/>
            <p:cNvSpPr txBox="true"/>
            <p:nvPr/>
          </p:nvSpPr>
          <p:spPr>
            <a:xfrm rot="0">
              <a:off x="241300" y="2170185"/>
              <a:ext cx="3355521" cy="10922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Samyak Jajawara</a:t>
              </a:r>
            </a:p>
          </p:txBody>
        </p:sp>
        <p:sp>
          <p:nvSpPr>
            <p:cNvPr name="TextBox 14" id="14"/>
            <p:cNvSpPr txBox="true"/>
            <p:nvPr/>
          </p:nvSpPr>
          <p:spPr>
            <a:xfrm rot="0">
              <a:off x="236263" y="395843"/>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Prabhav Gupta</a:t>
              </a:r>
            </a:p>
          </p:txBody>
        </p:sp>
      </p:grpSp>
      <p:sp>
        <p:nvSpPr>
          <p:cNvPr name="TextBox 15" id="15"/>
          <p:cNvSpPr txBox="true"/>
          <p:nvPr/>
        </p:nvSpPr>
        <p:spPr>
          <a:xfrm rot="0">
            <a:off x="4955122" y="1143094"/>
            <a:ext cx="7845600" cy="933263"/>
          </a:xfrm>
          <a:prstGeom prst="rect">
            <a:avLst/>
          </a:prstGeom>
        </p:spPr>
        <p:txBody>
          <a:bodyPr anchor="t" rtlCol="false" tIns="0" lIns="0" bIns="0" rIns="0">
            <a:spAutoFit/>
          </a:bodyPr>
          <a:lstStyle/>
          <a:p>
            <a:pPr algn="ctr" marL="0" indent="0" lvl="0">
              <a:lnSpc>
                <a:spcPts val="6357"/>
              </a:lnSpc>
              <a:spcBef>
                <a:spcPct val="0"/>
              </a:spcBef>
            </a:pPr>
            <a:r>
              <a:rPr lang="en-US" b="true" sz="6421" spc="224">
                <a:solidFill>
                  <a:srgbClr val="FFFFFF"/>
                </a:solidFill>
                <a:latin typeface="Helvetica World Bold"/>
                <a:ea typeface="Helvetica World Bold"/>
                <a:cs typeface="Helvetica World Bold"/>
                <a:sym typeface="Helvetica World Bold"/>
              </a:rPr>
              <a:t>Team</a:t>
            </a:r>
          </a:p>
        </p:txBody>
      </p:sp>
      <p:grpSp>
        <p:nvGrpSpPr>
          <p:cNvPr name="Group 16" id="16"/>
          <p:cNvGrpSpPr/>
          <p:nvPr/>
        </p:nvGrpSpPr>
        <p:grpSpPr>
          <a:xfrm rot="0">
            <a:off x="1991507" y="3743849"/>
            <a:ext cx="3085579" cy="4856701"/>
            <a:chOff x="0" y="0"/>
            <a:chExt cx="4114105" cy="6475602"/>
          </a:xfrm>
        </p:grpSpPr>
        <p:sp>
          <p:nvSpPr>
            <p:cNvPr name="Freeform 17" id="1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232885" y="4615123"/>
              <a:ext cx="3641579" cy="10922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Adel Abou Jaber</a:t>
              </a:r>
            </a:p>
          </p:txBody>
        </p:sp>
        <p:sp>
          <p:nvSpPr>
            <p:cNvPr name="TextBox 19" id="19"/>
            <p:cNvSpPr txBox="true"/>
            <p:nvPr/>
          </p:nvSpPr>
          <p:spPr>
            <a:xfrm rot="0">
              <a:off x="236263" y="644308"/>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Prashanth Nair</a:t>
              </a:r>
            </a:p>
          </p:txBody>
        </p:sp>
        <p:sp>
          <p:nvSpPr>
            <p:cNvPr name="TextBox 20" id="20"/>
            <p:cNvSpPr txBox="true"/>
            <p:nvPr/>
          </p:nvSpPr>
          <p:spPr>
            <a:xfrm rot="0">
              <a:off x="236263" y="2578915"/>
              <a:ext cx="3641579" cy="10922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Shreyas Urgunde</a:t>
              </a:r>
            </a:p>
          </p:txBody>
        </p:sp>
      </p:grpSp>
      <p:grpSp>
        <p:nvGrpSpPr>
          <p:cNvPr name="Group 21" id="21"/>
          <p:cNvGrpSpPr/>
          <p:nvPr/>
        </p:nvGrpSpPr>
        <p:grpSpPr>
          <a:xfrm rot="0">
            <a:off x="5791822" y="4739443"/>
            <a:ext cx="3086100" cy="2771775"/>
            <a:chOff x="0" y="0"/>
            <a:chExt cx="812800" cy="730015"/>
          </a:xfrm>
        </p:grpSpPr>
        <p:sp>
          <p:nvSpPr>
            <p:cNvPr name="Freeform 22" id="22"/>
            <p:cNvSpPr/>
            <p:nvPr/>
          </p:nvSpPr>
          <p:spPr>
            <a:xfrm flipH="false" flipV="false" rot="0">
              <a:off x="0" y="0"/>
              <a:ext cx="812800" cy="730015"/>
            </a:xfrm>
            <a:custGeom>
              <a:avLst/>
              <a:gdLst/>
              <a:ahLst/>
              <a:cxnLst/>
              <a:rect r="r" b="b" t="t" l="l"/>
              <a:pathLst>
                <a:path h="730015" w="812800">
                  <a:moveTo>
                    <a:pt x="0" y="0"/>
                  </a:moveTo>
                  <a:lnTo>
                    <a:pt x="812800" y="0"/>
                  </a:lnTo>
                  <a:lnTo>
                    <a:pt x="812800" y="730015"/>
                  </a:lnTo>
                  <a:lnTo>
                    <a:pt x="0" y="730015"/>
                  </a:lnTo>
                  <a:close/>
                </a:path>
              </a:pathLst>
            </a:custGeom>
            <a:solidFill>
              <a:srgbClr val="B6732D"/>
            </a:solidFill>
          </p:spPr>
        </p:sp>
        <p:sp>
          <p:nvSpPr>
            <p:cNvPr name="TextBox 23" id="23"/>
            <p:cNvSpPr txBox="true"/>
            <p:nvPr/>
          </p:nvSpPr>
          <p:spPr>
            <a:xfrm>
              <a:off x="0" y="-38100"/>
              <a:ext cx="812800" cy="768115"/>
            </a:xfrm>
            <a:prstGeom prst="rect">
              <a:avLst/>
            </a:prstGeom>
          </p:spPr>
          <p:txBody>
            <a:bodyPr anchor="ctr" rtlCol="false" tIns="50800" lIns="50800" bIns="50800" rIns="50800"/>
            <a:lstStyle/>
            <a:p>
              <a:pPr algn="ctr">
                <a:lnSpc>
                  <a:spcPts val="2858"/>
                </a:lnSpc>
              </a:pPr>
            </a:p>
          </p:txBody>
        </p:sp>
      </p:grpSp>
      <p:sp>
        <p:nvSpPr>
          <p:cNvPr name="TextBox 24" id="24"/>
          <p:cNvSpPr txBox="true"/>
          <p:nvPr/>
        </p:nvSpPr>
        <p:spPr>
          <a:xfrm rot="0">
            <a:off x="6077174" y="6292018"/>
            <a:ext cx="251664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Helvetica World"/>
                <a:ea typeface="Helvetica World"/>
                <a:cs typeface="Helvetica World"/>
                <a:sym typeface="Helvetica World"/>
              </a:rPr>
              <a:t>Pranav Chandvania</a:t>
            </a:r>
          </a:p>
        </p:txBody>
      </p:sp>
      <p:sp>
        <p:nvSpPr>
          <p:cNvPr name="TextBox 25" id="25"/>
          <p:cNvSpPr txBox="true"/>
          <p:nvPr/>
        </p:nvSpPr>
        <p:spPr>
          <a:xfrm rot="0">
            <a:off x="5969902" y="5230452"/>
            <a:ext cx="2731184" cy="400050"/>
          </a:xfrm>
          <a:prstGeom prst="rect">
            <a:avLst/>
          </a:prstGeom>
        </p:spPr>
        <p:txBody>
          <a:bodyPr anchor="t" rtlCol="false" tIns="0" lIns="0" bIns="0" rIns="0">
            <a:spAutoFit/>
          </a:bodyPr>
          <a:lstStyle/>
          <a:p>
            <a:pPr algn="ctr">
              <a:lnSpc>
                <a:spcPts val="3286"/>
              </a:lnSpc>
            </a:pPr>
            <a:r>
              <a:rPr lang="en-US" sz="2738" spc="136">
                <a:solidFill>
                  <a:srgbClr val="FFFBFB"/>
                </a:solidFill>
                <a:latin typeface="Helvetica World"/>
                <a:ea typeface="Helvetica World"/>
                <a:cs typeface="Helvetica World"/>
                <a:sym typeface="Helvetica World"/>
              </a:rPr>
              <a:t>Nitin Lohia</a:t>
            </a:r>
          </a:p>
        </p:txBody>
      </p:sp>
      <p:grpSp>
        <p:nvGrpSpPr>
          <p:cNvPr name="Group 26" id="26"/>
          <p:cNvGrpSpPr/>
          <p:nvPr/>
        </p:nvGrpSpPr>
        <p:grpSpPr>
          <a:xfrm rot="0">
            <a:off x="9591936" y="3696980"/>
            <a:ext cx="3085579" cy="4856701"/>
            <a:chOff x="0" y="0"/>
            <a:chExt cx="4114105" cy="6475602"/>
          </a:xfrm>
        </p:grpSpPr>
        <p:sp>
          <p:nvSpPr>
            <p:cNvPr name="Freeform 27" id="2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236263" y="4833165"/>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Jay Mehta</a:t>
              </a:r>
            </a:p>
          </p:txBody>
        </p:sp>
        <p:sp>
          <p:nvSpPr>
            <p:cNvPr name="TextBox 29" id="29"/>
            <p:cNvSpPr txBox="true"/>
            <p:nvPr/>
          </p:nvSpPr>
          <p:spPr>
            <a:xfrm rot="0">
              <a:off x="0" y="325013"/>
              <a:ext cx="4114105" cy="1236388"/>
            </a:xfrm>
            <a:prstGeom prst="rect">
              <a:avLst/>
            </a:prstGeom>
          </p:spPr>
          <p:txBody>
            <a:bodyPr anchor="t" rtlCol="false" tIns="0" lIns="0" bIns="0" rIns="0">
              <a:spAutoFit/>
            </a:bodyPr>
            <a:lstStyle/>
            <a:p>
              <a:pPr algn="ctr">
                <a:lnSpc>
                  <a:spcPts val="3852"/>
                </a:lnSpc>
              </a:pPr>
              <a:r>
                <a:rPr lang="en-US" sz="2638" spc="131">
                  <a:solidFill>
                    <a:srgbClr val="FFFBFB"/>
                  </a:solidFill>
                  <a:latin typeface="Open Sauce"/>
                  <a:ea typeface="Open Sauce"/>
                  <a:cs typeface="Open Sauce"/>
                  <a:sym typeface="Open Sauce"/>
                </a:rPr>
                <a:t>Siddharth Kumar Balasubramium </a:t>
              </a:r>
            </a:p>
          </p:txBody>
        </p:sp>
        <p:sp>
          <p:nvSpPr>
            <p:cNvPr name="TextBox 30" id="30"/>
            <p:cNvSpPr txBox="true"/>
            <p:nvPr/>
          </p:nvSpPr>
          <p:spPr>
            <a:xfrm rot="0">
              <a:off x="236263" y="2653601"/>
              <a:ext cx="3641579" cy="10922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ea typeface="Open Sauce"/>
                  <a:cs typeface="Open Sauce"/>
                  <a:sym typeface="Open Sauce"/>
                </a:rPr>
                <a:t>Karthikeyan Muthu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1095769" y="923925"/>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380161" y="328978"/>
            <a:ext cx="5147075" cy="1256795"/>
            <a:chOff x="0" y="0"/>
            <a:chExt cx="1355608" cy="331008"/>
          </a:xfrm>
        </p:grpSpPr>
        <p:sp>
          <p:nvSpPr>
            <p:cNvPr name="Freeform 4" id="4"/>
            <p:cNvSpPr/>
            <p:nvPr/>
          </p:nvSpPr>
          <p:spPr>
            <a:xfrm flipH="false" flipV="false" rot="0">
              <a:off x="0" y="0"/>
              <a:ext cx="1355608" cy="331008"/>
            </a:xfrm>
            <a:custGeom>
              <a:avLst/>
              <a:gdLst/>
              <a:ahLst/>
              <a:cxnLst/>
              <a:rect r="r" b="b" t="t" l="l"/>
              <a:pathLst>
                <a:path h="331008" w="1355608">
                  <a:moveTo>
                    <a:pt x="0" y="0"/>
                  </a:moveTo>
                  <a:lnTo>
                    <a:pt x="1355608" y="0"/>
                  </a:lnTo>
                  <a:lnTo>
                    <a:pt x="1355608" y="331008"/>
                  </a:lnTo>
                  <a:lnTo>
                    <a:pt x="0" y="331008"/>
                  </a:lnTo>
                  <a:close/>
                </a:path>
              </a:pathLst>
            </a:custGeom>
            <a:solidFill>
              <a:srgbClr val="1C5739"/>
            </a:solidFill>
          </p:spPr>
        </p:sp>
        <p:sp>
          <p:nvSpPr>
            <p:cNvPr name="TextBox 5" id="5"/>
            <p:cNvSpPr txBox="true"/>
            <p:nvPr/>
          </p:nvSpPr>
          <p:spPr>
            <a:xfrm>
              <a:off x="0" y="-28575"/>
              <a:ext cx="1355608" cy="359583"/>
            </a:xfrm>
            <a:prstGeom prst="rect">
              <a:avLst/>
            </a:prstGeom>
          </p:spPr>
          <p:txBody>
            <a:bodyPr anchor="ctr" rtlCol="false" tIns="50800" lIns="50800" bIns="50800" rIns="50800"/>
            <a:lstStyle/>
            <a:p>
              <a:pPr algn="ctr">
                <a:lnSpc>
                  <a:spcPts val="5589"/>
                </a:lnSpc>
              </a:pPr>
              <a:r>
                <a:rPr lang="en-US" b="true" sz="4299" spc="270">
                  <a:solidFill>
                    <a:srgbClr val="FFFFFF"/>
                  </a:solidFill>
                  <a:latin typeface="Helvetica World Bold"/>
                  <a:ea typeface="Helvetica World Bold"/>
                  <a:cs typeface="Helvetica World Bold"/>
                  <a:sym typeface="Helvetica World Bold"/>
                </a:rPr>
                <a:t>Overview</a:t>
              </a:r>
            </a:p>
          </p:txBody>
        </p:sp>
      </p:grpSp>
      <p:sp>
        <p:nvSpPr>
          <p:cNvPr name="Freeform 6" id="6"/>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280653" y="2090598"/>
            <a:ext cx="946261" cy="810717"/>
            <a:chOff x="0" y="0"/>
            <a:chExt cx="249221" cy="213522"/>
          </a:xfrm>
        </p:grpSpPr>
        <p:sp>
          <p:nvSpPr>
            <p:cNvPr name="Freeform 8" id="8"/>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9" id="9"/>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sp>
        <p:nvSpPr>
          <p:cNvPr name="Freeform 10" id="10"/>
          <p:cNvSpPr/>
          <p:nvPr/>
        </p:nvSpPr>
        <p:spPr>
          <a:xfrm flipH="false" flipV="false" rot="0">
            <a:off x="1651256" y="2316672"/>
            <a:ext cx="224106" cy="358569"/>
          </a:xfrm>
          <a:custGeom>
            <a:avLst/>
            <a:gdLst/>
            <a:ahLst/>
            <a:cxnLst/>
            <a:rect r="r" b="b" t="t" l="l"/>
            <a:pathLst>
              <a:path h="358569" w="224106">
                <a:moveTo>
                  <a:pt x="0" y="0"/>
                </a:moveTo>
                <a:lnTo>
                  <a:pt x="224106" y="0"/>
                </a:lnTo>
                <a:lnTo>
                  <a:pt x="224106" y="358569"/>
                </a:lnTo>
                <a:lnTo>
                  <a:pt x="0" y="35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308257" y="580790"/>
            <a:ext cx="11273464" cy="848194"/>
          </a:xfrm>
          <a:prstGeom prst="rect">
            <a:avLst/>
          </a:prstGeom>
        </p:spPr>
        <p:txBody>
          <a:bodyPr anchor="t" rtlCol="false" tIns="0" lIns="0" bIns="0" rIns="0">
            <a:spAutoFit/>
          </a:bodyPr>
          <a:lstStyle/>
          <a:p>
            <a:pPr algn="l" marL="0" indent="0" lvl="0">
              <a:lnSpc>
                <a:spcPts val="3421"/>
              </a:lnSpc>
              <a:spcBef>
                <a:spcPct val="0"/>
              </a:spcBef>
            </a:pPr>
            <a:r>
              <a:rPr lang="en-US" sz="2479" spc="242">
                <a:solidFill>
                  <a:srgbClr val="000000"/>
                </a:solidFill>
                <a:latin typeface="Open Sauce"/>
                <a:ea typeface="Open Sauce"/>
                <a:cs typeface="Open Sauce"/>
                <a:sym typeface="Open Sauce"/>
              </a:rPr>
              <a:t>Proposal was submitted in response to JPMorgan’s repeated financing of projects linked to Indigenous rights violations. </a:t>
            </a:r>
          </a:p>
        </p:txBody>
      </p:sp>
      <p:sp>
        <p:nvSpPr>
          <p:cNvPr name="TextBox 12" id="12"/>
          <p:cNvSpPr txBox="true"/>
          <p:nvPr/>
        </p:nvSpPr>
        <p:spPr>
          <a:xfrm rot="0">
            <a:off x="2478855" y="2247541"/>
            <a:ext cx="223058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Trigger</a:t>
            </a:r>
          </a:p>
        </p:txBody>
      </p:sp>
      <p:grpSp>
        <p:nvGrpSpPr>
          <p:cNvPr name="Group 13" id="13"/>
          <p:cNvGrpSpPr/>
          <p:nvPr/>
        </p:nvGrpSpPr>
        <p:grpSpPr>
          <a:xfrm rot="0">
            <a:off x="1280653" y="3177540"/>
            <a:ext cx="6925408" cy="2137394"/>
            <a:chOff x="0" y="0"/>
            <a:chExt cx="9233877" cy="2849859"/>
          </a:xfrm>
        </p:grpSpPr>
        <p:grpSp>
          <p:nvGrpSpPr>
            <p:cNvPr name="Group 14" id="14"/>
            <p:cNvGrpSpPr/>
            <p:nvPr/>
          </p:nvGrpSpPr>
          <p:grpSpPr>
            <a:xfrm rot="0">
              <a:off x="0" y="0"/>
              <a:ext cx="9233877" cy="2849859"/>
              <a:chOff x="0" y="0"/>
              <a:chExt cx="1823976" cy="562935"/>
            </a:xfrm>
          </p:grpSpPr>
          <p:sp>
            <p:nvSpPr>
              <p:cNvPr name="Freeform 15" id="15"/>
              <p:cNvSpPr/>
              <p:nvPr/>
            </p:nvSpPr>
            <p:spPr>
              <a:xfrm flipH="false" flipV="false" rot="0">
                <a:off x="0" y="0"/>
                <a:ext cx="1823976" cy="562935"/>
              </a:xfrm>
              <a:custGeom>
                <a:avLst/>
                <a:gdLst/>
                <a:ahLst/>
                <a:cxnLst/>
                <a:rect r="r" b="b" t="t" l="l"/>
                <a:pathLst>
                  <a:path h="562935" w="1823976">
                    <a:moveTo>
                      <a:pt x="0" y="0"/>
                    </a:moveTo>
                    <a:lnTo>
                      <a:pt x="1823976" y="0"/>
                    </a:lnTo>
                    <a:lnTo>
                      <a:pt x="1823976" y="562935"/>
                    </a:lnTo>
                    <a:lnTo>
                      <a:pt x="0" y="562935"/>
                    </a:lnTo>
                    <a:close/>
                  </a:path>
                </a:pathLst>
              </a:custGeom>
              <a:solidFill>
                <a:srgbClr val="F6D9A6"/>
              </a:solidFill>
            </p:spPr>
          </p:sp>
          <p:sp>
            <p:nvSpPr>
              <p:cNvPr name="TextBox 16" id="16"/>
              <p:cNvSpPr txBox="true"/>
              <p:nvPr/>
            </p:nvSpPr>
            <p:spPr>
              <a:xfrm>
                <a:off x="0" y="-38100"/>
                <a:ext cx="1823976" cy="601035"/>
              </a:xfrm>
              <a:prstGeom prst="rect">
                <a:avLst/>
              </a:prstGeom>
            </p:spPr>
            <p:txBody>
              <a:bodyPr anchor="ctr" rtlCol="false" tIns="50800" lIns="50800" bIns="50800" rIns="50800"/>
              <a:lstStyle/>
              <a:p>
                <a:pPr algn="ctr">
                  <a:lnSpc>
                    <a:spcPts val="3231"/>
                  </a:lnSpc>
                </a:pPr>
              </a:p>
            </p:txBody>
          </p:sp>
        </p:grpSp>
        <p:sp>
          <p:nvSpPr>
            <p:cNvPr name="TextBox 17" id="17"/>
            <p:cNvSpPr txBox="true"/>
            <p:nvPr/>
          </p:nvSpPr>
          <p:spPr>
            <a:xfrm rot="0">
              <a:off x="555994" y="166429"/>
              <a:ext cx="8218370" cy="2516844"/>
            </a:xfrm>
            <a:prstGeom prst="rect">
              <a:avLst/>
            </a:prstGeom>
          </p:spPr>
          <p:txBody>
            <a:bodyPr anchor="t" rtlCol="false" tIns="0" lIns="0" bIns="0" rIns="0">
              <a:spAutoFit/>
            </a:bodyPr>
            <a:lstStyle/>
            <a:p>
              <a:pPr algn="l">
                <a:lnSpc>
                  <a:spcPts val="3057"/>
                </a:lnSpc>
              </a:pPr>
              <a:r>
                <a:rPr lang="en-US" sz="2199">
                  <a:solidFill>
                    <a:srgbClr val="000000"/>
                  </a:solidFill>
                  <a:latin typeface="Helvetica World"/>
                  <a:ea typeface="Helvetica World"/>
                  <a:cs typeface="Helvetica World"/>
                  <a:sym typeface="Helvetica World"/>
                </a:rPr>
                <a:t>Proposal submitted by United Church Funds, an investment management company catering to the United Church of Christ demanding a report on JPMorgan’s Indigenous Rights policies &amp; performance indicators.</a:t>
              </a:r>
            </a:p>
          </p:txBody>
        </p:sp>
      </p:grpSp>
      <p:grpSp>
        <p:nvGrpSpPr>
          <p:cNvPr name="Group 18" id="18"/>
          <p:cNvGrpSpPr/>
          <p:nvPr/>
        </p:nvGrpSpPr>
        <p:grpSpPr>
          <a:xfrm rot="0">
            <a:off x="9816902" y="2068479"/>
            <a:ext cx="946261" cy="810717"/>
            <a:chOff x="0" y="0"/>
            <a:chExt cx="249221" cy="213522"/>
          </a:xfrm>
        </p:grpSpPr>
        <p:sp>
          <p:nvSpPr>
            <p:cNvPr name="Freeform 19" id="19"/>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20" id="20"/>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sp>
        <p:nvSpPr>
          <p:cNvPr name="TextBox 21" id="21"/>
          <p:cNvSpPr txBox="true"/>
          <p:nvPr/>
        </p:nvSpPr>
        <p:spPr>
          <a:xfrm rot="0">
            <a:off x="10972824" y="2238016"/>
            <a:ext cx="2230582" cy="475360"/>
          </a:xfrm>
          <a:prstGeom prst="rect">
            <a:avLst/>
          </a:prstGeom>
        </p:spPr>
        <p:txBody>
          <a:bodyPr anchor="t" rtlCol="false" tIns="0" lIns="0" bIns="0" rIns="0">
            <a:spAutoFit/>
          </a:bodyPr>
          <a:lstStyle/>
          <a:p>
            <a:pPr algn="l">
              <a:lnSpc>
                <a:spcPts val="3266"/>
              </a:lnSpc>
            </a:pPr>
            <a:r>
              <a:rPr lang="en-US" sz="3299" b="true">
                <a:solidFill>
                  <a:srgbClr val="000000"/>
                </a:solidFill>
                <a:latin typeface="Helvetica World Bold"/>
                <a:ea typeface="Helvetica World Bold"/>
                <a:cs typeface="Helvetica World Bold"/>
                <a:sym typeface="Helvetica World Bold"/>
              </a:rPr>
              <a:t>Cases</a:t>
            </a:r>
          </a:p>
        </p:txBody>
      </p:sp>
      <p:grpSp>
        <p:nvGrpSpPr>
          <p:cNvPr name="Group 22" id="22"/>
          <p:cNvGrpSpPr/>
          <p:nvPr/>
        </p:nvGrpSpPr>
        <p:grpSpPr>
          <a:xfrm rot="0">
            <a:off x="10095791" y="3121041"/>
            <a:ext cx="6544747" cy="2022459"/>
            <a:chOff x="0" y="0"/>
            <a:chExt cx="8726329" cy="2696612"/>
          </a:xfrm>
        </p:grpSpPr>
        <p:grpSp>
          <p:nvGrpSpPr>
            <p:cNvPr name="Group 23" id="23"/>
            <p:cNvGrpSpPr/>
            <p:nvPr/>
          </p:nvGrpSpPr>
          <p:grpSpPr>
            <a:xfrm rot="0">
              <a:off x="0" y="0"/>
              <a:ext cx="8726329" cy="2696612"/>
              <a:chOff x="0" y="0"/>
              <a:chExt cx="1723719" cy="532664"/>
            </a:xfrm>
          </p:grpSpPr>
          <p:sp>
            <p:nvSpPr>
              <p:cNvPr name="Freeform 24" id="24"/>
              <p:cNvSpPr/>
              <p:nvPr/>
            </p:nvSpPr>
            <p:spPr>
              <a:xfrm flipH="false" flipV="false" rot="0">
                <a:off x="0" y="0"/>
                <a:ext cx="1723719" cy="532664"/>
              </a:xfrm>
              <a:custGeom>
                <a:avLst/>
                <a:gdLst/>
                <a:ahLst/>
                <a:cxnLst/>
                <a:rect r="r" b="b" t="t" l="l"/>
                <a:pathLst>
                  <a:path h="532664" w="1723719">
                    <a:moveTo>
                      <a:pt x="0" y="0"/>
                    </a:moveTo>
                    <a:lnTo>
                      <a:pt x="1723719" y="0"/>
                    </a:lnTo>
                    <a:lnTo>
                      <a:pt x="1723719" y="532664"/>
                    </a:lnTo>
                    <a:lnTo>
                      <a:pt x="0" y="532664"/>
                    </a:lnTo>
                    <a:close/>
                  </a:path>
                </a:pathLst>
              </a:custGeom>
              <a:solidFill>
                <a:srgbClr val="F6D9A6"/>
              </a:solidFill>
            </p:spPr>
          </p:sp>
          <p:sp>
            <p:nvSpPr>
              <p:cNvPr name="TextBox 25" id="25"/>
              <p:cNvSpPr txBox="true"/>
              <p:nvPr/>
            </p:nvSpPr>
            <p:spPr>
              <a:xfrm>
                <a:off x="0" y="-38100"/>
                <a:ext cx="1723719" cy="570764"/>
              </a:xfrm>
              <a:prstGeom prst="rect">
                <a:avLst/>
              </a:prstGeom>
            </p:spPr>
            <p:txBody>
              <a:bodyPr anchor="ctr" rtlCol="false" tIns="50800" lIns="50800" bIns="50800" rIns="50800"/>
              <a:lstStyle/>
              <a:p>
                <a:pPr algn="ctr">
                  <a:lnSpc>
                    <a:spcPts val="3231"/>
                  </a:lnSpc>
                </a:pPr>
              </a:p>
            </p:txBody>
          </p:sp>
        </p:grpSp>
        <p:sp>
          <p:nvSpPr>
            <p:cNvPr name="TextBox 26" id="26"/>
            <p:cNvSpPr txBox="true"/>
            <p:nvPr/>
          </p:nvSpPr>
          <p:spPr>
            <a:xfrm rot="0">
              <a:off x="121894" y="185479"/>
              <a:ext cx="8148812" cy="2344547"/>
            </a:xfrm>
            <a:prstGeom prst="rect">
              <a:avLst/>
            </a:prstGeom>
          </p:spPr>
          <p:txBody>
            <a:bodyPr anchor="t" rtlCol="false" tIns="0" lIns="0" bIns="0" rIns="0">
              <a:spAutoFit/>
            </a:bodyPr>
            <a:lstStyle/>
            <a:p>
              <a:pPr algn="l" marL="474979" indent="-237490" lvl="1">
                <a:lnSpc>
                  <a:spcPts val="2837"/>
                </a:lnSpc>
                <a:buFont typeface="Arial"/>
                <a:buChar char="•"/>
              </a:pPr>
              <a:r>
                <a:rPr lang="en-US" sz="2199">
                  <a:solidFill>
                    <a:srgbClr val="000000"/>
                  </a:solidFill>
                  <a:latin typeface="Helvetica World"/>
                  <a:ea typeface="Helvetica World"/>
                  <a:cs typeface="Helvetica World"/>
                  <a:sym typeface="Helvetica World"/>
                </a:rPr>
                <a:t>J </a:t>
              </a:r>
              <a:r>
                <a:rPr lang="en-US" sz="2199">
                  <a:solidFill>
                    <a:srgbClr val="000000"/>
                  </a:solidFill>
                  <a:latin typeface="Helvetica World"/>
                  <a:ea typeface="Helvetica World"/>
                  <a:cs typeface="Helvetica World"/>
                  <a:sym typeface="Helvetica World"/>
                </a:rPr>
                <a:t>P Morgan’s funding linked to projects like Dakota Access Pipeline,Enbridge Line 5 etc.</a:t>
              </a:r>
            </a:p>
            <a:p>
              <a:pPr algn="l">
                <a:lnSpc>
                  <a:spcPts val="2837"/>
                </a:lnSpc>
              </a:pPr>
            </a:p>
            <a:p>
              <a:pPr algn="l" marL="474979" indent="-237490" lvl="1">
                <a:lnSpc>
                  <a:spcPts val="2837"/>
                </a:lnSpc>
                <a:buFont typeface="Arial"/>
                <a:buChar char="•"/>
              </a:pPr>
              <a:r>
                <a:rPr lang="en-US" sz="2199">
                  <a:solidFill>
                    <a:srgbClr val="000000"/>
                  </a:solidFill>
                  <a:latin typeface="Helvetica World"/>
                  <a:ea typeface="Helvetica World"/>
                  <a:cs typeface="Helvetica World"/>
                  <a:sym typeface="Helvetica World"/>
                </a:rPr>
                <a:t>Indigenous leaders cite cultural genocide; courts and referenda confirm rights violations.</a:t>
              </a:r>
            </a:p>
          </p:txBody>
        </p:sp>
      </p:grpSp>
      <p:sp>
        <p:nvSpPr>
          <p:cNvPr name="TextBox 27" id="27"/>
          <p:cNvSpPr txBox="true"/>
          <p:nvPr/>
        </p:nvSpPr>
        <p:spPr>
          <a:xfrm rot="49260">
            <a:off x="10175625" y="2215215"/>
            <a:ext cx="223058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grpSp>
        <p:nvGrpSpPr>
          <p:cNvPr name="Group 28" id="28"/>
          <p:cNvGrpSpPr/>
          <p:nvPr/>
        </p:nvGrpSpPr>
        <p:grpSpPr>
          <a:xfrm rot="0">
            <a:off x="1280653" y="5905484"/>
            <a:ext cx="946261" cy="810717"/>
            <a:chOff x="0" y="0"/>
            <a:chExt cx="249221" cy="213522"/>
          </a:xfrm>
        </p:grpSpPr>
        <p:sp>
          <p:nvSpPr>
            <p:cNvPr name="Freeform 29" id="29"/>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30" id="30"/>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sp>
        <p:nvSpPr>
          <p:cNvPr name="TextBox 31" id="31"/>
          <p:cNvSpPr txBox="true"/>
          <p:nvPr/>
        </p:nvSpPr>
        <p:spPr>
          <a:xfrm rot="56974">
            <a:off x="2407190" y="6056777"/>
            <a:ext cx="3080505"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Materiality</a:t>
            </a:r>
          </a:p>
        </p:txBody>
      </p:sp>
      <p:grpSp>
        <p:nvGrpSpPr>
          <p:cNvPr name="Group 32" id="32"/>
          <p:cNvGrpSpPr/>
          <p:nvPr/>
        </p:nvGrpSpPr>
        <p:grpSpPr>
          <a:xfrm rot="0">
            <a:off x="1455231" y="6992426"/>
            <a:ext cx="6855605" cy="2774454"/>
            <a:chOff x="0" y="0"/>
            <a:chExt cx="9140806" cy="3699272"/>
          </a:xfrm>
        </p:grpSpPr>
        <p:grpSp>
          <p:nvGrpSpPr>
            <p:cNvPr name="Group 33" id="33"/>
            <p:cNvGrpSpPr/>
            <p:nvPr/>
          </p:nvGrpSpPr>
          <p:grpSpPr>
            <a:xfrm rot="0">
              <a:off x="0" y="0"/>
              <a:ext cx="9140806" cy="3699272"/>
              <a:chOff x="0" y="0"/>
              <a:chExt cx="1805591" cy="730720"/>
            </a:xfrm>
          </p:grpSpPr>
          <p:sp>
            <p:nvSpPr>
              <p:cNvPr name="Freeform 34" id="34"/>
              <p:cNvSpPr/>
              <p:nvPr/>
            </p:nvSpPr>
            <p:spPr>
              <a:xfrm flipH="false" flipV="false" rot="0">
                <a:off x="0" y="0"/>
                <a:ext cx="1805591" cy="730720"/>
              </a:xfrm>
              <a:custGeom>
                <a:avLst/>
                <a:gdLst/>
                <a:ahLst/>
                <a:cxnLst/>
                <a:rect r="r" b="b" t="t" l="l"/>
                <a:pathLst>
                  <a:path h="730720" w="1805591">
                    <a:moveTo>
                      <a:pt x="0" y="0"/>
                    </a:moveTo>
                    <a:lnTo>
                      <a:pt x="1805591" y="0"/>
                    </a:lnTo>
                    <a:lnTo>
                      <a:pt x="1805591" y="730720"/>
                    </a:lnTo>
                    <a:lnTo>
                      <a:pt x="0" y="730720"/>
                    </a:lnTo>
                    <a:close/>
                  </a:path>
                </a:pathLst>
              </a:custGeom>
              <a:solidFill>
                <a:srgbClr val="F6D9A6"/>
              </a:solidFill>
            </p:spPr>
          </p:sp>
          <p:sp>
            <p:nvSpPr>
              <p:cNvPr name="TextBox 35" id="35"/>
              <p:cNvSpPr txBox="true"/>
              <p:nvPr/>
            </p:nvSpPr>
            <p:spPr>
              <a:xfrm>
                <a:off x="0" y="-38100"/>
                <a:ext cx="1805591" cy="768820"/>
              </a:xfrm>
              <a:prstGeom prst="rect">
                <a:avLst/>
              </a:prstGeom>
            </p:spPr>
            <p:txBody>
              <a:bodyPr anchor="ctr" rtlCol="false" tIns="50800" lIns="50800" bIns="50800" rIns="50800"/>
              <a:lstStyle/>
              <a:p>
                <a:pPr algn="ctr">
                  <a:lnSpc>
                    <a:spcPts val="3231"/>
                  </a:lnSpc>
                </a:pPr>
              </a:p>
            </p:txBody>
          </p:sp>
        </p:grpSp>
        <p:sp>
          <p:nvSpPr>
            <p:cNvPr name="TextBox 36" id="36"/>
            <p:cNvSpPr txBox="true"/>
            <p:nvPr/>
          </p:nvSpPr>
          <p:spPr>
            <a:xfrm rot="0">
              <a:off x="0" y="166429"/>
              <a:ext cx="8656781" cy="3532844"/>
            </a:xfrm>
            <a:prstGeom prst="rect">
              <a:avLst/>
            </a:prstGeom>
          </p:spPr>
          <p:txBody>
            <a:bodyPr anchor="t" rtlCol="false" tIns="0" lIns="0" bIns="0" rIns="0">
              <a:spAutoFit/>
            </a:bodyPr>
            <a:lstStyle/>
            <a:p>
              <a:pPr algn="l" marL="474979" indent="-237490" lvl="1">
                <a:lnSpc>
                  <a:spcPts val="3057"/>
                </a:lnSpc>
                <a:buFont typeface="Arial"/>
                <a:buChar char="•"/>
              </a:pPr>
              <a:r>
                <a:rPr lang="en-US" sz="2199">
                  <a:solidFill>
                    <a:srgbClr val="000000"/>
                  </a:solidFill>
                  <a:latin typeface="Helvetica World"/>
                  <a:ea typeface="Helvetica World"/>
                  <a:cs typeface="Helvetica World"/>
                  <a:sym typeface="Helvetica World"/>
                </a:rPr>
                <a:t>UCF argues that Indigenous rights violations expose firms to litigation, project shutdowns, and reputational backlash. </a:t>
              </a:r>
            </a:p>
            <a:p>
              <a:pPr algn="l">
                <a:lnSpc>
                  <a:spcPts val="3057"/>
                </a:lnSpc>
              </a:pPr>
            </a:p>
            <a:p>
              <a:pPr algn="l" marL="474979" indent="-237490" lvl="1">
                <a:lnSpc>
                  <a:spcPts val="3057"/>
                </a:lnSpc>
                <a:buFont typeface="Arial"/>
                <a:buChar char="•"/>
              </a:pPr>
              <a:r>
                <a:rPr lang="en-US" sz="2199">
                  <a:solidFill>
                    <a:srgbClr val="000000"/>
                  </a:solidFill>
                  <a:latin typeface="Helvetica World"/>
                  <a:ea typeface="Helvetica World"/>
                  <a:cs typeface="Helvetica World"/>
                  <a:sym typeface="Helvetica World"/>
                </a:rPr>
                <a:t>UCF highlights that JPMorgan’s policies lack a clear enforcement framework for FPIC.</a:t>
              </a:r>
            </a:p>
            <a:p>
              <a:pPr algn="l">
                <a:lnSpc>
                  <a:spcPts val="3057"/>
                </a:lnSpc>
              </a:pPr>
            </a:p>
          </p:txBody>
        </p:sp>
      </p:grpSp>
      <p:sp>
        <p:nvSpPr>
          <p:cNvPr name="TextBox 37" id="37"/>
          <p:cNvSpPr txBox="true"/>
          <p:nvPr/>
        </p:nvSpPr>
        <p:spPr>
          <a:xfrm rot="0">
            <a:off x="1628932" y="6083704"/>
            <a:ext cx="3080505"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grpSp>
        <p:nvGrpSpPr>
          <p:cNvPr name="Group 38" id="38"/>
          <p:cNvGrpSpPr/>
          <p:nvPr/>
        </p:nvGrpSpPr>
        <p:grpSpPr>
          <a:xfrm rot="0">
            <a:off x="9750227" y="5800074"/>
            <a:ext cx="946261" cy="810717"/>
            <a:chOff x="0" y="0"/>
            <a:chExt cx="249221" cy="213522"/>
          </a:xfrm>
        </p:grpSpPr>
        <p:sp>
          <p:nvSpPr>
            <p:cNvPr name="Freeform 39" id="39"/>
            <p:cNvSpPr/>
            <p:nvPr/>
          </p:nvSpPr>
          <p:spPr>
            <a:xfrm flipH="false" flipV="false" rot="0">
              <a:off x="0" y="0"/>
              <a:ext cx="249221" cy="213522"/>
            </a:xfrm>
            <a:custGeom>
              <a:avLst/>
              <a:gdLst/>
              <a:ahLst/>
              <a:cxnLst/>
              <a:rect r="r" b="b" t="t" l="l"/>
              <a:pathLst>
                <a:path h="213522" w="249221">
                  <a:moveTo>
                    <a:pt x="0" y="0"/>
                  </a:moveTo>
                  <a:lnTo>
                    <a:pt x="249221" y="0"/>
                  </a:lnTo>
                  <a:lnTo>
                    <a:pt x="249221" y="213522"/>
                  </a:lnTo>
                  <a:lnTo>
                    <a:pt x="0" y="213522"/>
                  </a:lnTo>
                  <a:close/>
                </a:path>
              </a:pathLst>
            </a:custGeom>
            <a:solidFill>
              <a:srgbClr val="E8BA68"/>
            </a:solidFill>
          </p:spPr>
        </p:sp>
        <p:sp>
          <p:nvSpPr>
            <p:cNvPr name="TextBox 40" id="40"/>
            <p:cNvSpPr txBox="true"/>
            <p:nvPr/>
          </p:nvSpPr>
          <p:spPr>
            <a:xfrm>
              <a:off x="0" y="-38100"/>
              <a:ext cx="249221" cy="251622"/>
            </a:xfrm>
            <a:prstGeom prst="rect">
              <a:avLst/>
            </a:prstGeom>
          </p:spPr>
          <p:txBody>
            <a:bodyPr anchor="ctr" rtlCol="false" tIns="50800" lIns="50800" bIns="50800" rIns="50800"/>
            <a:lstStyle/>
            <a:p>
              <a:pPr algn="ctr">
                <a:lnSpc>
                  <a:spcPts val="2858"/>
                </a:lnSpc>
              </a:pPr>
            </a:p>
          </p:txBody>
        </p:sp>
      </p:grpSp>
      <p:sp>
        <p:nvSpPr>
          <p:cNvPr name="TextBox 41" id="41"/>
          <p:cNvSpPr txBox="true"/>
          <p:nvPr/>
        </p:nvSpPr>
        <p:spPr>
          <a:xfrm rot="0">
            <a:off x="10948429" y="5979136"/>
            <a:ext cx="3080505"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Risk</a:t>
            </a:r>
          </a:p>
        </p:txBody>
      </p:sp>
      <p:grpSp>
        <p:nvGrpSpPr>
          <p:cNvPr name="Group 42" id="42"/>
          <p:cNvGrpSpPr/>
          <p:nvPr/>
        </p:nvGrpSpPr>
        <p:grpSpPr>
          <a:xfrm rot="0">
            <a:off x="9816902" y="6848916"/>
            <a:ext cx="7190445" cy="2774454"/>
            <a:chOff x="0" y="0"/>
            <a:chExt cx="9587260" cy="3699272"/>
          </a:xfrm>
        </p:grpSpPr>
        <p:grpSp>
          <p:nvGrpSpPr>
            <p:cNvPr name="Group 43" id="43"/>
            <p:cNvGrpSpPr/>
            <p:nvPr/>
          </p:nvGrpSpPr>
          <p:grpSpPr>
            <a:xfrm rot="0">
              <a:off x="0" y="0"/>
              <a:ext cx="9587260" cy="3699272"/>
              <a:chOff x="0" y="0"/>
              <a:chExt cx="1893780" cy="730720"/>
            </a:xfrm>
          </p:grpSpPr>
          <p:sp>
            <p:nvSpPr>
              <p:cNvPr name="Freeform 44" id="44"/>
              <p:cNvSpPr/>
              <p:nvPr/>
            </p:nvSpPr>
            <p:spPr>
              <a:xfrm flipH="false" flipV="false" rot="0">
                <a:off x="0" y="0"/>
                <a:ext cx="1893780" cy="730720"/>
              </a:xfrm>
              <a:custGeom>
                <a:avLst/>
                <a:gdLst/>
                <a:ahLst/>
                <a:cxnLst/>
                <a:rect r="r" b="b" t="t" l="l"/>
                <a:pathLst>
                  <a:path h="730720" w="1893780">
                    <a:moveTo>
                      <a:pt x="0" y="0"/>
                    </a:moveTo>
                    <a:lnTo>
                      <a:pt x="1893780" y="0"/>
                    </a:lnTo>
                    <a:lnTo>
                      <a:pt x="1893780" y="730720"/>
                    </a:lnTo>
                    <a:lnTo>
                      <a:pt x="0" y="730720"/>
                    </a:lnTo>
                    <a:close/>
                  </a:path>
                </a:pathLst>
              </a:custGeom>
              <a:solidFill>
                <a:srgbClr val="F6D9A6"/>
              </a:solidFill>
            </p:spPr>
          </p:sp>
          <p:sp>
            <p:nvSpPr>
              <p:cNvPr name="TextBox 45" id="45"/>
              <p:cNvSpPr txBox="true"/>
              <p:nvPr/>
            </p:nvSpPr>
            <p:spPr>
              <a:xfrm>
                <a:off x="0" y="-38100"/>
                <a:ext cx="1893780" cy="768820"/>
              </a:xfrm>
              <a:prstGeom prst="rect">
                <a:avLst/>
              </a:prstGeom>
            </p:spPr>
            <p:txBody>
              <a:bodyPr anchor="ctr" rtlCol="false" tIns="50800" lIns="50800" bIns="50800" rIns="50800"/>
              <a:lstStyle/>
              <a:p>
                <a:pPr algn="ctr">
                  <a:lnSpc>
                    <a:spcPts val="3231"/>
                  </a:lnSpc>
                </a:pPr>
              </a:p>
            </p:txBody>
          </p:sp>
        </p:grpSp>
        <p:sp>
          <p:nvSpPr>
            <p:cNvPr name="TextBox 46" id="46"/>
            <p:cNvSpPr txBox="true"/>
            <p:nvPr/>
          </p:nvSpPr>
          <p:spPr>
            <a:xfrm rot="0">
              <a:off x="0" y="166429"/>
              <a:ext cx="9079594" cy="3532844"/>
            </a:xfrm>
            <a:prstGeom prst="rect">
              <a:avLst/>
            </a:prstGeom>
          </p:spPr>
          <p:txBody>
            <a:bodyPr anchor="t" rtlCol="false" tIns="0" lIns="0" bIns="0" rIns="0">
              <a:spAutoFit/>
            </a:bodyPr>
            <a:lstStyle/>
            <a:p>
              <a:pPr algn="l" marL="474979" indent="-237490" lvl="1">
                <a:lnSpc>
                  <a:spcPts val="3057"/>
                </a:lnSpc>
                <a:buFont typeface="Arial"/>
                <a:buChar char="•"/>
              </a:pPr>
              <a:r>
                <a:rPr lang="en-US" sz="2199">
                  <a:solidFill>
                    <a:srgbClr val="000000"/>
                  </a:solidFill>
                  <a:latin typeface="Helvetica World"/>
                  <a:ea typeface="Helvetica World"/>
                  <a:cs typeface="Helvetica World"/>
                  <a:sym typeface="Helvetica World"/>
                </a:rPr>
                <a:t>Indigenous rights violations often lead to significant losses due to local organized resistance, e.g. loss of $1.2b from Yasuni Park refinery.</a:t>
              </a:r>
            </a:p>
            <a:p>
              <a:pPr algn="l">
                <a:lnSpc>
                  <a:spcPts val="3057"/>
                </a:lnSpc>
              </a:pPr>
            </a:p>
            <a:p>
              <a:pPr algn="l" marL="474979" indent="-237490" lvl="1">
                <a:lnSpc>
                  <a:spcPts val="3057"/>
                </a:lnSpc>
                <a:buFont typeface="Arial"/>
                <a:buChar char="•"/>
              </a:pPr>
              <a:r>
                <a:rPr lang="en-US" sz="2199">
                  <a:solidFill>
                    <a:srgbClr val="000000"/>
                  </a:solidFill>
                  <a:latin typeface="Helvetica World"/>
                  <a:ea typeface="Helvetica World"/>
                  <a:cs typeface="Helvetica World"/>
                  <a:sym typeface="Helvetica World"/>
                </a:rPr>
                <a:t> UCF proposes proactive governance accountability, using clear, measurable indicators.</a:t>
              </a:r>
            </a:p>
            <a:p>
              <a:pPr algn="l">
                <a:lnSpc>
                  <a:spcPts val="3057"/>
                </a:lnSpc>
              </a:pPr>
            </a:p>
          </p:txBody>
        </p:sp>
      </p:grpSp>
      <p:sp>
        <p:nvSpPr>
          <p:cNvPr name="TextBox 47" id="47"/>
          <p:cNvSpPr txBox="true"/>
          <p:nvPr/>
        </p:nvSpPr>
        <p:spPr>
          <a:xfrm rot="33437">
            <a:off x="10079308" y="5936744"/>
            <a:ext cx="552147"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4</a:t>
            </a:r>
          </a:p>
        </p:txBody>
      </p:sp>
      <p:sp>
        <p:nvSpPr>
          <p:cNvPr name="AutoShape 48" id="48"/>
          <p:cNvSpPr/>
          <p:nvPr/>
        </p:nvSpPr>
        <p:spPr>
          <a:xfrm flipV="true">
            <a:off x="10908576" y="2761647"/>
            <a:ext cx="1493716" cy="27432"/>
          </a:xfrm>
          <a:prstGeom prst="line">
            <a:avLst/>
          </a:prstGeom>
          <a:ln cap="flat" w="38100">
            <a:solidFill>
              <a:srgbClr val="000000"/>
            </a:solidFill>
            <a:prstDash val="solid"/>
            <a:headEnd type="none" len="sm" w="sm"/>
            <a:tailEnd type="none" len="sm" w="sm"/>
          </a:ln>
        </p:spPr>
      </p:sp>
      <p:sp>
        <p:nvSpPr>
          <p:cNvPr name="AutoShape 49" id="49"/>
          <p:cNvSpPr/>
          <p:nvPr/>
        </p:nvSpPr>
        <p:spPr>
          <a:xfrm>
            <a:off x="2494781" y="2841096"/>
            <a:ext cx="1524327" cy="0"/>
          </a:xfrm>
          <a:prstGeom prst="line">
            <a:avLst/>
          </a:prstGeom>
          <a:ln cap="flat" w="38100">
            <a:solidFill>
              <a:srgbClr val="000000"/>
            </a:solidFill>
            <a:prstDash val="solid"/>
            <a:headEnd type="none" len="sm" w="sm"/>
            <a:tailEnd type="none" len="sm" w="sm"/>
          </a:ln>
        </p:spPr>
      </p:sp>
      <p:sp>
        <p:nvSpPr>
          <p:cNvPr name="AutoShape 50" id="50"/>
          <p:cNvSpPr/>
          <p:nvPr/>
        </p:nvSpPr>
        <p:spPr>
          <a:xfrm flipV="true">
            <a:off x="10908227" y="6557236"/>
            <a:ext cx="1493716" cy="27432"/>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2402655" y="6603938"/>
            <a:ext cx="2549143" cy="0"/>
          </a:xfrm>
          <a:prstGeom prst="line">
            <a:avLst/>
          </a:prstGeom>
          <a:ln cap="flat" w="38100">
            <a:solidFill>
              <a:srgbClr val="000000"/>
            </a:solidFill>
            <a:prstDash val="solid"/>
            <a:headEnd type="none" len="sm" w="sm"/>
            <a:tailEnd type="none" len="sm" w="sm"/>
          </a:ln>
        </p:spPr>
      </p:sp>
      <p:sp>
        <p:nvSpPr>
          <p:cNvPr name="AutoShape 52" id="52"/>
          <p:cNvSpPr/>
          <p:nvPr/>
        </p:nvSpPr>
        <p:spPr>
          <a:xfrm>
            <a:off x="9063311" y="2713376"/>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537527" y="116085"/>
            <a:ext cx="19048322" cy="1399443"/>
            <a:chOff x="0" y="0"/>
            <a:chExt cx="5016842" cy="368578"/>
          </a:xfrm>
        </p:grpSpPr>
        <p:sp>
          <p:nvSpPr>
            <p:cNvPr name="Freeform 3" id="3"/>
            <p:cNvSpPr/>
            <p:nvPr/>
          </p:nvSpPr>
          <p:spPr>
            <a:xfrm flipH="false" flipV="false" rot="0">
              <a:off x="0" y="0"/>
              <a:ext cx="5016842" cy="368578"/>
            </a:xfrm>
            <a:custGeom>
              <a:avLst/>
              <a:gdLst/>
              <a:ahLst/>
              <a:cxnLst/>
              <a:rect r="r" b="b" t="t" l="l"/>
              <a:pathLst>
                <a:path h="368578" w="5016842">
                  <a:moveTo>
                    <a:pt x="0" y="0"/>
                  </a:moveTo>
                  <a:lnTo>
                    <a:pt x="5016842" y="0"/>
                  </a:lnTo>
                  <a:lnTo>
                    <a:pt x="5016842" y="368578"/>
                  </a:lnTo>
                  <a:lnTo>
                    <a:pt x="0" y="368578"/>
                  </a:lnTo>
                  <a:close/>
                </a:path>
              </a:pathLst>
            </a:custGeom>
            <a:solidFill>
              <a:srgbClr val="1C5739"/>
            </a:solidFill>
          </p:spPr>
        </p:sp>
        <p:sp>
          <p:nvSpPr>
            <p:cNvPr name="TextBox 4" id="4"/>
            <p:cNvSpPr txBox="true"/>
            <p:nvPr/>
          </p:nvSpPr>
          <p:spPr>
            <a:xfrm>
              <a:off x="0" y="-47625"/>
              <a:ext cx="5016842" cy="416203"/>
            </a:xfrm>
            <a:prstGeom prst="rect">
              <a:avLst/>
            </a:prstGeom>
          </p:spPr>
          <p:txBody>
            <a:bodyPr anchor="ctr" rtlCol="false" tIns="50800" lIns="50800" bIns="50800" rIns="50800"/>
            <a:lstStyle/>
            <a:p>
              <a:pPr algn="ctr">
                <a:lnSpc>
                  <a:spcPts val="5719"/>
                </a:lnSpc>
              </a:pPr>
              <a:r>
                <a:rPr lang="en-US" b="true" sz="4399">
                  <a:solidFill>
                    <a:srgbClr val="FFFFFF"/>
                  </a:solidFill>
                  <a:latin typeface="Open Sauce Bold"/>
                  <a:ea typeface="Open Sauce Bold"/>
                  <a:cs typeface="Open Sauce Bold"/>
                  <a:sym typeface="Open Sauce Bold"/>
                </a:rPr>
                <a:t>Prior History of High-Risk Financing</a:t>
              </a:r>
            </a:p>
          </p:txBody>
        </p:sp>
      </p:grpSp>
      <p:sp>
        <p:nvSpPr>
          <p:cNvPr name="Freeform 5" id="5"/>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54453" y="4959656"/>
            <a:ext cx="12812356" cy="955058"/>
          </a:xfrm>
          <a:prstGeom prst="rect">
            <a:avLst/>
          </a:prstGeom>
        </p:spPr>
        <p:txBody>
          <a:bodyPr anchor="t" rtlCol="false" tIns="0" lIns="0" bIns="0" rIns="0">
            <a:spAutoFit/>
          </a:bodyPr>
          <a:lstStyle/>
          <a:p>
            <a:pPr algn="l">
              <a:lnSpc>
                <a:spcPts val="3870"/>
              </a:lnSpc>
            </a:pPr>
            <a:r>
              <a:rPr lang="en-US" sz="2804" spc="274">
                <a:solidFill>
                  <a:srgbClr val="000000"/>
                </a:solidFill>
                <a:latin typeface="Rosario"/>
                <a:ea typeface="Rosario"/>
                <a:cs typeface="Rosario"/>
                <a:sym typeface="Rosario"/>
              </a:rPr>
              <a:t>JPMorgan is also the top financier of oil and gas operations in the Amazon, facing ongoing protests. </a:t>
            </a:r>
          </a:p>
        </p:txBody>
      </p:sp>
      <p:sp>
        <p:nvSpPr>
          <p:cNvPr name="TextBox 8" id="8"/>
          <p:cNvSpPr txBox="true"/>
          <p:nvPr/>
        </p:nvSpPr>
        <p:spPr>
          <a:xfrm rot="0">
            <a:off x="2254453" y="8281035"/>
            <a:ext cx="13745111" cy="884262"/>
          </a:xfrm>
          <a:prstGeom prst="rect">
            <a:avLst/>
          </a:prstGeom>
        </p:spPr>
        <p:txBody>
          <a:bodyPr anchor="t" rtlCol="false" tIns="0" lIns="0" bIns="0" rIns="0">
            <a:spAutoFit/>
          </a:bodyPr>
          <a:lstStyle/>
          <a:p>
            <a:pPr algn="just">
              <a:lnSpc>
                <a:spcPts val="3544"/>
              </a:lnSpc>
            </a:pPr>
            <a:r>
              <a:rPr lang="en-US" sz="2568" spc="251">
                <a:solidFill>
                  <a:srgbClr val="000000"/>
                </a:solidFill>
                <a:latin typeface="Gilroy"/>
                <a:ea typeface="Gilroy"/>
                <a:cs typeface="Gilroy"/>
                <a:sym typeface="Gilroy"/>
              </a:rPr>
              <a:t>Enbridge, a major JPMorgan client, has repeatedly failed to secure free, prior, and informed consent (FPIC) from affected communities.</a:t>
            </a:r>
          </a:p>
        </p:txBody>
      </p:sp>
      <p:sp>
        <p:nvSpPr>
          <p:cNvPr name="TextBox 9" id="9"/>
          <p:cNvSpPr txBox="true"/>
          <p:nvPr/>
        </p:nvSpPr>
        <p:spPr>
          <a:xfrm rot="0">
            <a:off x="2254453" y="2057185"/>
            <a:ext cx="12812356" cy="883826"/>
          </a:xfrm>
          <a:prstGeom prst="rect">
            <a:avLst/>
          </a:prstGeom>
        </p:spPr>
        <p:txBody>
          <a:bodyPr anchor="t" rtlCol="false" tIns="0" lIns="0" bIns="0" rIns="0">
            <a:spAutoFit/>
          </a:bodyPr>
          <a:lstStyle/>
          <a:p>
            <a:pPr algn="just">
              <a:lnSpc>
                <a:spcPts val="3570"/>
              </a:lnSpc>
            </a:pPr>
            <a:r>
              <a:rPr lang="en-US" sz="2587" spc="253">
                <a:solidFill>
                  <a:srgbClr val="000000"/>
                </a:solidFill>
                <a:latin typeface="Gilroy"/>
                <a:ea typeface="Gilroy"/>
                <a:cs typeface="Gilroy"/>
                <a:sym typeface="Gilroy"/>
              </a:rPr>
              <a:t>JP Morgan has financed projects that violate Indigenous rights, including the Dakota Access Pipeline and Enbridge’s Line 3 and Line 5.</a:t>
            </a:r>
          </a:p>
        </p:txBody>
      </p:sp>
      <p:sp>
        <p:nvSpPr>
          <p:cNvPr name="TextBox 10" id="10"/>
          <p:cNvSpPr txBox="true"/>
          <p:nvPr/>
        </p:nvSpPr>
        <p:spPr>
          <a:xfrm rot="0">
            <a:off x="2244928" y="6448113"/>
            <a:ext cx="14632293" cy="1413510"/>
          </a:xfrm>
          <a:prstGeom prst="rect">
            <a:avLst/>
          </a:prstGeom>
        </p:spPr>
        <p:txBody>
          <a:bodyPr anchor="t" rtlCol="false" tIns="0" lIns="0" bIns="0" rIns="0">
            <a:spAutoFit/>
          </a:bodyPr>
          <a:lstStyle/>
          <a:p>
            <a:pPr algn="just">
              <a:lnSpc>
                <a:spcPts val="3795"/>
              </a:lnSpc>
            </a:pPr>
            <a:r>
              <a:rPr lang="en-US" sz="2750" spc="269">
                <a:solidFill>
                  <a:srgbClr val="000000"/>
                </a:solidFill>
                <a:latin typeface="Gilroy"/>
                <a:ea typeface="Gilroy"/>
                <a:cs typeface="Gilroy"/>
                <a:sym typeface="Gilroy"/>
              </a:rPr>
              <a:t>JPMorgan</a:t>
            </a:r>
            <a:r>
              <a:rPr lang="en-US" sz="2750" spc="269" u="none">
                <a:solidFill>
                  <a:srgbClr val="000000"/>
                </a:solidFill>
                <a:latin typeface="Gilroy"/>
                <a:ea typeface="Gilroy"/>
                <a:cs typeface="Gilroy"/>
                <a:sym typeface="Gilroy"/>
              </a:rPr>
              <a:t> back Gran Tierra Energy, linked to Indigenous rights violations in Colombia, and PetroAmazonas, which operates in Yasuni UNESCO Reserve despite Indigenous opposition and a 2023 national vote to halt drilling.</a:t>
            </a:r>
          </a:p>
        </p:txBody>
      </p:sp>
      <p:sp>
        <p:nvSpPr>
          <p:cNvPr name="TextBox 11" id="11"/>
          <p:cNvSpPr txBox="true"/>
          <p:nvPr/>
        </p:nvSpPr>
        <p:spPr>
          <a:xfrm rot="0">
            <a:off x="2254453" y="3448991"/>
            <a:ext cx="12812356" cy="919117"/>
          </a:xfrm>
          <a:prstGeom prst="rect">
            <a:avLst/>
          </a:prstGeom>
        </p:spPr>
        <p:txBody>
          <a:bodyPr anchor="t" rtlCol="false" tIns="0" lIns="0" bIns="0" rIns="0">
            <a:spAutoFit/>
          </a:bodyPr>
          <a:lstStyle/>
          <a:p>
            <a:pPr algn="just">
              <a:lnSpc>
                <a:spcPts val="3740"/>
              </a:lnSpc>
            </a:pPr>
            <a:r>
              <a:rPr lang="en-US" sz="2710" spc="265">
                <a:solidFill>
                  <a:srgbClr val="000000"/>
                </a:solidFill>
                <a:latin typeface="Rosario"/>
                <a:ea typeface="Rosario"/>
                <a:cs typeface="Rosario"/>
                <a:sym typeface="Rosario"/>
              </a:rPr>
              <a:t>Line 5 has been called “cultural genocide” by Indigenous leaders and was found to be operating illegally on tribal land since 2013.</a:t>
            </a:r>
          </a:p>
        </p:txBody>
      </p:sp>
      <p:sp>
        <p:nvSpPr>
          <p:cNvPr name="TextBox 12" id="12"/>
          <p:cNvSpPr txBox="true"/>
          <p:nvPr/>
        </p:nvSpPr>
        <p:spPr>
          <a:xfrm rot="0">
            <a:off x="977314" y="2010413"/>
            <a:ext cx="1056247" cy="1030580"/>
          </a:xfrm>
          <a:prstGeom prst="rect">
            <a:avLst/>
          </a:prstGeom>
        </p:spPr>
        <p:txBody>
          <a:bodyPr anchor="t" rtlCol="false" tIns="0" lIns="0" bIns="0" rIns="0">
            <a:spAutoFit/>
          </a:bodyPr>
          <a:lstStyle/>
          <a:p>
            <a:pPr algn="ctr">
              <a:lnSpc>
                <a:spcPts val="8596"/>
              </a:lnSpc>
              <a:spcBef>
                <a:spcPct val="0"/>
              </a:spcBef>
            </a:pPr>
            <a:r>
              <a:rPr lang="en-US" b="true" sz="6140">
                <a:solidFill>
                  <a:srgbClr val="1D4D1B"/>
                </a:solidFill>
                <a:latin typeface="Formula Bold"/>
                <a:ea typeface="Formula Bold"/>
                <a:cs typeface="Formula Bold"/>
                <a:sym typeface="Formula Bold"/>
              </a:rPr>
              <a:t>01</a:t>
            </a:r>
          </a:p>
        </p:txBody>
      </p:sp>
      <p:sp>
        <p:nvSpPr>
          <p:cNvPr name="TextBox 13" id="13"/>
          <p:cNvSpPr txBox="true"/>
          <p:nvPr/>
        </p:nvSpPr>
        <p:spPr>
          <a:xfrm rot="0">
            <a:off x="948739" y="3435492"/>
            <a:ext cx="1178010" cy="1053465"/>
          </a:xfrm>
          <a:prstGeom prst="rect">
            <a:avLst/>
          </a:prstGeom>
        </p:spPr>
        <p:txBody>
          <a:bodyPr anchor="t" rtlCol="false" tIns="0" lIns="0" bIns="0" rIns="0">
            <a:spAutoFit/>
          </a:bodyPr>
          <a:lstStyle/>
          <a:p>
            <a:pPr algn="ctr">
              <a:lnSpc>
                <a:spcPts val="8610"/>
              </a:lnSpc>
              <a:spcBef>
                <a:spcPct val="0"/>
              </a:spcBef>
            </a:pPr>
            <a:r>
              <a:rPr lang="en-US" b="true" sz="6150">
                <a:solidFill>
                  <a:srgbClr val="1D4D1B"/>
                </a:solidFill>
                <a:latin typeface="Formula Bold"/>
                <a:ea typeface="Formula Bold"/>
                <a:cs typeface="Formula Bold"/>
                <a:sym typeface="Formula Bold"/>
              </a:rPr>
              <a:t>02</a:t>
            </a:r>
          </a:p>
        </p:txBody>
      </p:sp>
      <p:sp>
        <p:nvSpPr>
          <p:cNvPr name="TextBox 14" id="14"/>
          <p:cNvSpPr txBox="true"/>
          <p:nvPr/>
        </p:nvSpPr>
        <p:spPr>
          <a:xfrm rot="0">
            <a:off x="948739" y="4883456"/>
            <a:ext cx="1178010" cy="1053465"/>
          </a:xfrm>
          <a:prstGeom prst="rect">
            <a:avLst/>
          </a:prstGeom>
        </p:spPr>
        <p:txBody>
          <a:bodyPr anchor="t" rtlCol="false" tIns="0" lIns="0" bIns="0" rIns="0">
            <a:spAutoFit/>
          </a:bodyPr>
          <a:lstStyle/>
          <a:p>
            <a:pPr algn="ctr">
              <a:lnSpc>
                <a:spcPts val="8610"/>
              </a:lnSpc>
              <a:spcBef>
                <a:spcPct val="0"/>
              </a:spcBef>
            </a:pPr>
            <a:r>
              <a:rPr lang="en-US" b="true" sz="6150">
                <a:solidFill>
                  <a:srgbClr val="1D4D1B"/>
                </a:solidFill>
                <a:latin typeface="Formula Bold"/>
                <a:ea typeface="Formula Bold"/>
                <a:cs typeface="Formula Bold"/>
                <a:sym typeface="Formula Bold"/>
              </a:rPr>
              <a:t>03</a:t>
            </a:r>
          </a:p>
        </p:txBody>
      </p:sp>
      <p:sp>
        <p:nvSpPr>
          <p:cNvPr name="TextBox 15" id="15"/>
          <p:cNvSpPr txBox="true"/>
          <p:nvPr/>
        </p:nvSpPr>
        <p:spPr>
          <a:xfrm rot="0">
            <a:off x="948739" y="6422696"/>
            <a:ext cx="1178010" cy="1053465"/>
          </a:xfrm>
          <a:prstGeom prst="rect">
            <a:avLst/>
          </a:prstGeom>
        </p:spPr>
        <p:txBody>
          <a:bodyPr anchor="t" rtlCol="false" tIns="0" lIns="0" bIns="0" rIns="0">
            <a:spAutoFit/>
          </a:bodyPr>
          <a:lstStyle/>
          <a:p>
            <a:pPr algn="ctr">
              <a:lnSpc>
                <a:spcPts val="8610"/>
              </a:lnSpc>
              <a:spcBef>
                <a:spcPct val="0"/>
              </a:spcBef>
            </a:pPr>
            <a:r>
              <a:rPr lang="en-US" b="true" sz="6150">
                <a:solidFill>
                  <a:srgbClr val="1D4D1B"/>
                </a:solidFill>
                <a:latin typeface="Formula Bold"/>
                <a:ea typeface="Formula Bold"/>
                <a:cs typeface="Formula Bold"/>
                <a:sym typeface="Formula Bold"/>
              </a:rPr>
              <a:t>04</a:t>
            </a:r>
          </a:p>
        </p:txBody>
      </p:sp>
      <p:sp>
        <p:nvSpPr>
          <p:cNvPr name="TextBox 16" id="16"/>
          <p:cNvSpPr txBox="true"/>
          <p:nvPr/>
        </p:nvSpPr>
        <p:spPr>
          <a:xfrm rot="0">
            <a:off x="948739" y="8204835"/>
            <a:ext cx="1178010" cy="1053465"/>
          </a:xfrm>
          <a:prstGeom prst="rect">
            <a:avLst/>
          </a:prstGeom>
        </p:spPr>
        <p:txBody>
          <a:bodyPr anchor="t" rtlCol="false" tIns="0" lIns="0" bIns="0" rIns="0">
            <a:spAutoFit/>
          </a:bodyPr>
          <a:lstStyle/>
          <a:p>
            <a:pPr algn="ctr">
              <a:lnSpc>
                <a:spcPts val="8610"/>
              </a:lnSpc>
              <a:spcBef>
                <a:spcPct val="0"/>
              </a:spcBef>
            </a:pPr>
            <a:r>
              <a:rPr lang="en-US" b="true" sz="6150">
                <a:solidFill>
                  <a:srgbClr val="1D4D1B"/>
                </a:solidFill>
                <a:latin typeface="Formula Bold"/>
                <a:ea typeface="Formula Bold"/>
                <a:cs typeface="Formula Bold"/>
                <a:sym typeface="Formula Bold"/>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9686" y="113915"/>
            <a:ext cx="19048322" cy="1031898"/>
            <a:chOff x="0" y="0"/>
            <a:chExt cx="5016842" cy="271776"/>
          </a:xfrm>
        </p:grpSpPr>
        <p:sp>
          <p:nvSpPr>
            <p:cNvPr name="Freeform 3" id="3"/>
            <p:cNvSpPr/>
            <p:nvPr/>
          </p:nvSpPr>
          <p:spPr>
            <a:xfrm flipH="false" flipV="false" rot="0">
              <a:off x="0" y="0"/>
              <a:ext cx="5016842" cy="271776"/>
            </a:xfrm>
            <a:custGeom>
              <a:avLst/>
              <a:gdLst/>
              <a:ahLst/>
              <a:cxnLst/>
              <a:rect r="r" b="b" t="t" l="l"/>
              <a:pathLst>
                <a:path h="271776" w="5016842">
                  <a:moveTo>
                    <a:pt x="0" y="0"/>
                  </a:moveTo>
                  <a:lnTo>
                    <a:pt x="5016842" y="0"/>
                  </a:lnTo>
                  <a:lnTo>
                    <a:pt x="5016842" y="271776"/>
                  </a:lnTo>
                  <a:lnTo>
                    <a:pt x="0" y="271776"/>
                  </a:lnTo>
                  <a:close/>
                </a:path>
              </a:pathLst>
            </a:custGeom>
            <a:solidFill>
              <a:srgbClr val="1C5739"/>
            </a:solidFill>
          </p:spPr>
        </p:sp>
        <p:sp>
          <p:nvSpPr>
            <p:cNvPr name="TextBox 4" id="4"/>
            <p:cNvSpPr txBox="true"/>
            <p:nvPr/>
          </p:nvSpPr>
          <p:spPr>
            <a:xfrm>
              <a:off x="0" y="-47625"/>
              <a:ext cx="5016842" cy="319401"/>
            </a:xfrm>
            <a:prstGeom prst="rect">
              <a:avLst/>
            </a:prstGeom>
          </p:spPr>
          <p:txBody>
            <a:bodyPr anchor="ctr" rtlCol="false" tIns="50800" lIns="50800" bIns="50800" rIns="50800"/>
            <a:lstStyle/>
            <a:p>
              <a:pPr algn="ctr">
                <a:lnSpc>
                  <a:spcPts val="5459"/>
                </a:lnSpc>
              </a:pPr>
              <a:r>
                <a:rPr lang="en-US" b="true" sz="4199">
                  <a:solidFill>
                    <a:srgbClr val="FFFFFF"/>
                  </a:solidFill>
                  <a:latin typeface="Open Sauce Bold"/>
                  <a:ea typeface="Open Sauce Bold"/>
                  <a:cs typeface="Open Sauce Bold"/>
                  <a:sym typeface="Open Sauce Bold"/>
                </a:rPr>
                <a:t>The Risk Chain of Rights Violations</a:t>
              </a:r>
            </a:p>
          </p:txBody>
        </p:sp>
      </p:grpSp>
      <p:sp>
        <p:nvSpPr>
          <p:cNvPr name="AutoShape 5" id="5"/>
          <p:cNvSpPr/>
          <p:nvPr/>
        </p:nvSpPr>
        <p:spPr>
          <a:xfrm>
            <a:off x="339627" y="7456777"/>
            <a:ext cx="16919673" cy="0"/>
          </a:xfrm>
          <a:prstGeom prst="line">
            <a:avLst/>
          </a:prstGeom>
          <a:ln cap="flat" w="104775">
            <a:solidFill>
              <a:srgbClr val="040506"/>
            </a:solidFill>
            <a:prstDash val="solid"/>
            <a:headEnd type="none" len="sm" w="sm"/>
            <a:tailEnd type="none" len="sm" w="sm"/>
          </a:ln>
        </p:spPr>
      </p:sp>
      <p:sp>
        <p:nvSpPr>
          <p:cNvPr name="Freeform 6" id="6"/>
          <p:cNvSpPr/>
          <p:nvPr/>
        </p:nvSpPr>
        <p:spPr>
          <a:xfrm flipH="false" flipV="false" rot="2153">
            <a:off x="1508759" y="1245820"/>
            <a:ext cx="15270483" cy="5868949"/>
          </a:xfrm>
          <a:custGeom>
            <a:avLst/>
            <a:gdLst/>
            <a:ahLst/>
            <a:cxnLst/>
            <a:rect r="r" b="b" t="t" l="l"/>
            <a:pathLst>
              <a:path h="5868949" w="15270483">
                <a:moveTo>
                  <a:pt x="40231" y="0"/>
                </a:moveTo>
                <a:lnTo>
                  <a:pt x="15270482" y="106329"/>
                </a:lnTo>
                <a:lnTo>
                  <a:pt x="15230251" y="5868949"/>
                </a:lnTo>
                <a:lnTo>
                  <a:pt x="0" y="5762620"/>
                </a:lnTo>
                <a:lnTo>
                  <a:pt x="40231" y="0"/>
                </a:lnTo>
                <a:close/>
              </a:path>
            </a:pathLst>
          </a:custGeom>
          <a:blipFill>
            <a:blip r:embed="rId2"/>
            <a:stretch>
              <a:fillRect l="0" t="-30173" r="-450" b="-25989"/>
            </a:stretch>
          </a:blipFill>
        </p:spPr>
      </p:sp>
      <p:sp>
        <p:nvSpPr>
          <p:cNvPr name="Freeform 7" id="7"/>
          <p:cNvSpPr/>
          <p:nvPr/>
        </p:nvSpPr>
        <p:spPr>
          <a:xfrm flipH="false" flipV="false" rot="0">
            <a:off x="0" y="6963319"/>
            <a:ext cx="18288000" cy="2904581"/>
          </a:xfrm>
          <a:custGeom>
            <a:avLst/>
            <a:gdLst/>
            <a:ahLst/>
            <a:cxnLst/>
            <a:rect r="r" b="b" t="t" l="l"/>
            <a:pathLst>
              <a:path h="2904581" w="18288000">
                <a:moveTo>
                  <a:pt x="0" y="0"/>
                </a:moveTo>
                <a:lnTo>
                  <a:pt x="18288000" y="0"/>
                </a:lnTo>
                <a:lnTo>
                  <a:pt x="18288000" y="2904581"/>
                </a:lnTo>
                <a:lnTo>
                  <a:pt x="0" y="2904581"/>
                </a:lnTo>
                <a:lnTo>
                  <a:pt x="0" y="0"/>
                </a:lnTo>
                <a:close/>
              </a:path>
            </a:pathLst>
          </a:custGeom>
          <a:blipFill>
            <a:blip r:embed="rId3"/>
            <a:stretch>
              <a:fillRect l="0" t="0" r="-1906" b="-9077"/>
            </a:stretch>
          </a:blipFill>
        </p:spPr>
      </p:sp>
      <p:sp>
        <p:nvSpPr>
          <p:cNvPr name="Freeform 8" id="8"/>
          <p:cNvSpPr/>
          <p:nvPr/>
        </p:nvSpPr>
        <p:spPr>
          <a:xfrm flipH="false" flipV="false" rot="0">
            <a:off x="0" y="9867900"/>
            <a:ext cx="11301259" cy="522683"/>
          </a:xfrm>
          <a:custGeom>
            <a:avLst/>
            <a:gdLst/>
            <a:ahLst/>
            <a:cxnLst/>
            <a:rect r="r" b="b" t="t" l="l"/>
            <a:pathLst>
              <a:path h="522683" w="11301259">
                <a:moveTo>
                  <a:pt x="0" y="0"/>
                </a:moveTo>
                <a:lnTo>
                  <a:pt x="11301259" y="0"/>
                </a:lnTo>
                <a:lnTo>
                  <a:pt x="11301259" y="522683"/>
                </a:lnTo>
                <a:lnTo>
                  <a:pt x="0" y="522683"/>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6732" y="0"/>
            <a:ext cx="6847493" cy="3851715"/>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0">
            <a:off x="8787022" y="6510171"/>
            <a:ext cx="1373422" cy="1374866"/>
            <a:chOff x="0" y="0"/>
            <a:chExt cx="2054880" cy="2057040"/>
          </a:xfrm>
        </p:grpSpPr>
        <p:sp>
          <p:nvSpPr>
            <p:cNvPr name="Freeform 6" id="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7" id="7"/>
          <p:cNvSpPr/>
          <p:nvPr/>
        </p:nvSpPr>
        <p:spPr>
          <a:xfrm flipH="false" flipV="false" rot="0">
            <a:off x="8965685" y="6830817"/>
            <a:ext cx="1016096" cy="842436"/>
          </a:xfrm>
          <a:custGeom>
            <a:avLst/>
            <a:gdLst/>
            <a:ahLst/>
            <a:cxnLst/>
            <a:rect r="r" b="b" t="t" l="l"/>
            <a:pathLst>
              <a:path h="842436" w="1016096">
                <a:moveTo>
                  <a:pt x="0" y="0"/>
                </a:moveTo>
                <a:lnTo>
                  <a:pt x="1016097" y="0"/>
                </a:lnTo>
                <a:lnTo>
                  <a:pt x="1016097" y="842436"/>
                </a:lnTo>
                <a:lnTo>
                  <a:pt x="0" y="842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723404" y="4425679"/>
            <a:ext cx="1316005" cy="1317388"/>
            <a:chOff x="0" y="0"/>
            <a:chExt cx="2054880" cy="2057040"/>
          </a:xfrm>
        </p:grpSpPr>
        <p:sp>
          <p:nvSpPr>
            <p:cNvPr name="Freeform 9" id="9"/>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10" id="10"/>
          <p:cNvSpPr/>
          <p:nvPr/>
        </p:nvSpPr>
        <p:spPr>
          <a:xfrm flipH="false" flipV="false" rot="0">
            <a:off x="8959695" y="4646063"/>
            <a:ext cx="843424" cy="851162"/>
          </a:xfrm>
          <a:custGeom>
            <a:avLst/>
            <a:gdLst/>
            <a:ahLst/>
            <a:cxnLst/>
            <a:rect r="r" b="b" t="t" l="l"/>
            <a:pathLst>
              <a:path h="851162" w="843424">
                <a:moveTo>
                  <a:pt x="0" y="0"/>
                </a:moveTo>
                <a:lnTo>
                  <a:pt x="843424" y="0"/>
                </a:lnTo>
                <a:lnTo>
                  <a:pt x="843424" y="851162"/>
                </a:lnTo>
                <a:lnTo>
                  <a:pt x="0" y="851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698560" y="2295117"/>
            <a:ext cx="1433730" cy="1435237"/>
            <a:chOff x="0" y="0"/>
            <a:chExt cx="2054880" cy="2057040"/>
          </a:xfrm>
        </p:grpSpPr>
        <p:sp>
          <p:nvSpPr>
            <p:cNvPr name="Freeform 12" id="12"/>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13" id="13"/>
          <p:cNvSpPr/>
          <p:nvPr/>
        </p:nvSpPr>
        <p:spPr>
          <a:xfrm flipH="false" flipV="false" rot="0">
            <a:off x="8961837" y="2581414"/>
            <a:ext cx="907177" cy="862642"/>
          </a:xfrm>
          <a:custGeom>
            <a:avLst/>
            <a:gdLst/>
            <a:ahLst/>
            <a:cxnLst/>
            <a:rect r="r" b="b" t="t" l="l"/>
            <a:pathLst>
              <a:path h="862642" w="907177">
                <a:moveTo>
                  <a:pt x="0" y="0"/>
                </a:moveTo>
                <a:lnTo>
                  <a:pt x="907176" y="0"/>
                </a:lnTo>
                <a:lnTo>
                  <a:pt x="907176" y="862642"/>
                </a:lnTo>
                <a:lnTo>
                  <a:pt x="0" y="862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8664542" y="353777"/>
            <a:ext cx="1433730" cy="1435237"/>
            <a:chOff x="0" y="0"/>
            <a:chExt cx="2054880" cy="2057040"/>
          </a:xfrm>
        </p:grpSpPr>
        <p:sp>
          <p:nvSpPr>
            <p:cNvPr name="Freeform 15" id="15"/>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16" id="16"/>
          <p:cNvSpPr/>
          <p:nvPr/>
        </p:nvSpPr>
        <p:spPr>
          <a:xfrm flipH="false" flipV="false" rot="0">
            <a:off x="8961837" y="682563"/>
            <a:ext cx="777664" cy="777664"/>
          </a:xfrm>
          <a:custGeom>
            <a:avLst/>
            <a:gdLst/>
            <a:ahLst/>
            <a:cxnLst/>
            <a:rect r="r" b="b" t="t" l="l"/>
            <a:pathLst>
              <a:path h="777664" w="777664">
                <a:moveTo>
                  <a:pt x="0" y="0"/>
                </a:moveTo>
                <a:lnTo>
                  <a:pt x="777664" y="0"/>
                </a:lnTo>
                <a:lnTo>
                  <a:pt x="777664" y="777664"/>
                </a:lnTo>
                <a:lnTo>
                  <a:pt x="0" y="7776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0">
            <a:off x="8787022" y="8389862"/>
            <a:ext cx="1373422" cy="1374866"/>
            <a:chOff x="0" y="0"/>
            <a:chExt cx="2054880" cy="2057040"/>
          </a:xfrm>
        </p:grpSpPr>
        <p:sp>
          <p:nvSpPr>
            <p:cNvPr name="Freeform 18" id="18"/>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19" id="19"/>
          <p:cNvSpPr/>
          <p:nvPr/>
        </p:nvSpPr>
        <p:spPr>
          <a:xfrm flipH="false" flipV="false" rot="0">
            <a:off x="9013517" y="8673920"/>
            <a:ext cx="803816" cy="806750"/>
          </a:xfrm>
          <a:custGeom>
            <a:avLst/>
            <a:gdLst/>
            <a:ahLst/>
            <a:cxnLst/>
            <a:rect r="r" b="b" t="t" l="l"/>
            <a:pathLst>
              <a:path h="806750" w="803816">
                <a:moveTo>
                  <a:pt x="0" y="0"/>
                </a:moveTo>
                <a:lnTo>
                  <a:pt x="803816" y="0"/>
                </a:lnTo>
                <a:lnTo>
                  <a:pt x="803816" y="806749"/>
                </a:lnTo>
                <a:lnTo>
                  <a:pt x="0" y="8067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294843" y="6566724"/>
            <a:ext cx="3100541" cy="352064"/>
          </a:xfrm>
          <a:prstGeom prst="rect">
            <a:avLst/>
          </a:prstGeom>
        </p:spPr>
        <p:txBody>
          <a:bodyPr anchor="t" rtlCol="false" tIns="0" lIns="0" bIns="0" rIns="0">
            <a:spAutoFit/>
          </a:bodyPr>
          <a:lstStyle/>
          <a:p>
            <a:pPr algn="l">
              <a:lnSpc>
                <a:spcPts val="2896"/>
              </a:lnSpc>
            </a:pPr>
            <a:r>
              <a:rPr lang="en-US" b="true" sz="2099" spc="205">
                <a:solidFill>
                  <a:srgbClr val="231F20"/>
                </a:solidFill>
                <a:latin typeface="Open Sauce Bold"/>
                <a:ea typeface="Open Sauce Bold"/>
                <a:cs typeface="Open Sauce Bold"/>
                <a:sym typeface="Open Sauce Bold"/>
              </a:rPr>
              <a:t>Rights Commitment</a:t>
            </a:r>
          </a:p>
        </p:txBody>
      </p:sp>
      <p:sp>
        <p:nvSpPr>
          <p:cNvPr name="TextBox 21" id="21"/>
          <p:cNvSpPr txBox="true"/>
          <p:nvPr/>
        </p:nvSpPr>
        <p:spPr>
          <a:xfrm rot="0">
            <a:off x="652382" y="4110882"/>
            <a:ext cx="5488313" cy="595865"/>
          </a:xfrm>
          <a:prstGeom prst="rect">
            <a:avLst/>
          </a:prstGeom>
        </p:spPr>
        <p:txBody>
          <a:bodyPr anchor="t" rtlCol="false" tIns="0" lIns="0" bIns="0" rIns="0">
            <a:spAutoFit/>
          </a:bodyPr>
          <a:lstStyle/>
          <a:p>
            <a:pPr algn="l">
              <a:lnSpc>
                <a:spcPts val="4440"/>
              </a:lnSpc>
            </a:pPr>
            <a:r>
              <a:rPr lang="en-US" sz="4484" spc="156" b="true">
                <a:solidFill>
                  <a:srgbClr val="040506"/>
                </a:solidFill>
                <a:latin typeface="Open Sans Bold"/>
                <a:ea typeface="Open Sans Bold"/>
                <a:cs typeface="Open Sans Bold"/>
                <a:sym typeface="Open Sans Bold"/>
              </a:rPr>
              <a:t>Board’s Response</a:t>
            </a:r>
          </a:p>
        </p:txBody>
      </p:sp>
      <p:sp>
        <p:nvSpPr>
          <p:cNvPr name="TextBox 22" id="22"/>
          <p:cNvSpPr txBox="true"/>
          <p:nvPr/>
        </p:nvSpPr>
        <p:spPr>
          <a:xfrm rot="0">
            <a:off x="1069277" y="5294635"/>
            <a:ext cx="5071419" cy="2977573"/>
          </a:xfrm>
          <a:prstGeom prst="rect">
            <a:avLst/>
          </a:prstGeom>
        </p:spPr>
        <p:txBody>
          <a:bodyPr anchor="t" rtlCol="false" tIns="0" lIns="0" bIns="0" rIns="0">
            <a:spAutoFit/>
          </a:bodyPr>
          <a:lstStyle/>
          <a:p>
            <a:pPr algn="l">
              <a:lnSpc>
                <a:spcPts val="2692"/>
              </a:lnSpc>
            </a:pPr>
            <a:r>
              <a:rPr lang="en-US" sz="1844" i="true" spc="180">
                <a:solidFill>
                  <a:srgbClr val="000000"/>
                </a:solidFill>
                <a:latin typeface="Open Sauce Italics"/>
                <a:ea typeface="Open Sauce Italics"/>
                <a:cs typeface="Open Sauce Italics"/>
                <a:sym typeface="Open Sauce Italics"/>
              </a:rPr>
              <a:t>“We support the fundamental principles of human rights across all our business lines and regions, guided by internationally recognized standards. Our existing policies, due diligence processes, and risk frameworks already address the concerns raised - making the requested report unnecessary.”</a:t>
            </a:r>
          </a:p>
        </p:txBody>
      </p:sp>
      <p:sp>
        <p:nvSpPr>
          <p:cNvPr name="TextBox 23" id="23"/>
          <p:cNvSpPr txBox="true"/>
          <p:nvPr/>
        </p:nvSpPr>
        <p:spPr>
          <a:xfrm rot="0">
            <a:off x="10285318" y="6963867"/>
            <a:ext cx="6698188" cy="797680"/>
          </a:xfrm>
          <a:prstGeom prst="rect">
            <a:avLst/>
          </a:prstGeom>
        </p:spPr>
        <p:txBody>
          <a:bodyPr anchor="t" rtlCol="false" tIns="0" lIns="0" bIns="0" rIns="0">
            <a:spAutoFit/>
          </a:bodyPr>
          <a:lstStyle/>
          <a:p>
            <a:pPr algn="l">
              <a:lnSpc>
                <a:spcPts val="2173"/>
              </a:lnSpc>
            </a:pPr>
            <a:r>
              <a:rPr lang="en-US" sz="1574" spc="154">
                <a:solidFill>
                  <a:srgbClr val="231F20"/>
                </a:solidFill>
                <a:latin typeface="Open Sauce"/>
                <a:ea typeface="Open Sauce"/>
                <a:cs typeface="Open Sauce"/>
                <a:sym typeface="Open Sauce"/>
              </a:rPr>
              <a:t>The Board reaffirmed JPMorgan’s alignment with global human rights norms, citing adherence to UNGPBHR &amp; UNUDHR . </a:t>
            </a:r>
          </a:p>
        </p:txBody>
      </p:sp>
      <p:sp>
        <p:nvSpPr>
          <p:cNvPr name="TextBox 24" id="24"/>
          <p:cNvSpPr txBox="true"/>
          <p:nvPr/>
        </p:nvSpPr>
        <p:spPr>
          <a:xfrm rot="0">
            <a:off x="10266268" y="4516651"/>
            <a:ext cx="3100541" cy="352064"/>
          </a:xfrm>
          <a:prstGeom prst="rect">
            <a:avLst/>
          </a:prstGeom>
        </p:spPr>
        <p:txBody>
          <a:bodyPr anchor="t" rtlCol="false" tIns="0" lIns="0" bIns="0" rIns="0">
            <a:spAutoFit/>
          </a:bodyPr>
          <a:lstStyle/>
          <a:p>
            <a:pPr algn="l">
              <a:lnSpc>
                <a:spcPts val="2896"/>
              </a:lnSpc>
            </a:pPr>
            <a:r>
              <a:rPr lang="en-US" b="true" sz="2099" spc="205">
                <a:solidFill>
                  <a:srgbClr val="231F20"/>
                </a:solidFill>
                <a:latin typeface="Open Sauce Bold"/>
                <a:ea typeface="Open Sauce Bold"/>
                <a:cs typeface="Open Sauce Bold"/>
                <a:sym typeface="Open Sauce Bold"/>
              </a:rPr>
              <a:t>E&amp;S Due Diligence </a:t>
            </a:r>
          </a:p>
        </p:txBody>
      </p:sp>
      <p:sp>
        <p:nvSpPr>
          <p:cNvPr name="TextBox 25" id="25"/>
          <p:cNvSpPr txBox="true"/>
          <p:nvPr/>
        </p:nvSpPr>
        <p:spPr>
          <a:xfrm rot="0">
            <a:off x="10266268" y="4934943"/>
            <a:ext cx="6698188" cy="1066048"/>
          </a:xfrm>
          <a:prstGeom prst="rect">
            <a:avLst/>
          </a:prstGeom>
        </p:spPr>
        <p:txBody>
          <a:bodyPr anchor="t" rtlCol="false" tIns="0" lIns="0" bIns="0" rIns="0">
            <a:spAutoFit/>
          </a:bodyPr>
          <a:lstStyle/>
          <a:p>
            <a:pPr algn="l">
              <a:lnSpc>
                <a:spcPts val="2173"/>
              </a:lnSpc>
            </a:pPr>
            <a:r>
              <a:rPr lang="en-US" sz="1574" spc="154">
                <a:solidFill>
                  <a:srgbClr val="231F20"/>
                </a:solidFill>
                <a:latin typeface="Open Sauce"/>
                <a:ea typeface="Open Sauce"/>
                <a:cs typeface="Open Sauce"/>
                <a:sym typeface="Open Sauce"/>
              </a:rPr>
              <a:t>Risk management process includes assessing clients’ environmental and social (E&amp;S) matters, including those related to Indigenous Peoples’ rights</a:t>
            </a:r>
          </a:p>
          <a:p>
            <a:pPr algn="l">
              <a:lnSpc>
                <a:spcPts val="2173"/>
              </a:lnSpc>
            </a:pPr>
          </a:p>
        </p:txBody>
      </p:sp>
      <p:sp>
        <p:nvSpPr>
          <p:cNvPr name="TextBox 26" id="26"/>
          <p:cNvSpPr txBox="true"/>
          <p:nvPr/>
        </p:nvSpPr>
        <p:spPr>
          <a:xfrm rot="0">
            <a:off x="10306930" y="2404352"/>
            <a:ext cx="4943224" cy="352064"/>
          </a:xfrm>
          <a:prstGeom prst="rect">
            <a:avLst/>
          </a:prstGeom>
        </p:spPr>
        <p:txBody>
          <a:bodyPr anchor="t" rtlCol="false" tIns="0" lIns="0" bIns="0" rIns="0">
            <a:spAutoFit/>
          </a:bodyPr>
          <a:lstStyle/>
          <a:p>
            <a:pPr algn="l">
              <a:lnSpc>
                <a:spcPts val="2896"/>
              </a:lnSpc>
            </a:pPr>
            <a:r>
              <a:rPr lang="en-US" b="true" sz="2099" spc="205">
                <a:solidFill>
                  <a:srgbClr val="231F20"/>
                </a:solidFill>
                <a:latin typeface="Open Sauce Bold"/>
                <a:ea typeface="Open Sauce Bold"/>
                <a:cs typeface="Open Sauce Bold"/>
                <a:sym typeface="Open Sauce Bold"/>
              </a:rPr>
              <a:t>Disputed Claims by Activists</a:t>
            </a:r>
          </a:p>
        </p:txBody>
      </p:sp>
      <p:sp>
        <p:nvSpPr>
          <p:cNvPr name="TextBox 27" id="27"/>
          <p:cNvSpPr txBox="true"/>
          <p:nvPr/>
        </p:nvSpPr>
        <p:spPr>
          <a:xfrm rot="0">
            <a:off x="10306930" y="2820835"/>
            <a:ext cx="7078214" cy="797680"/>
          </a:xfrm>
          <a:prstGeom prst="rect">
            <a:avLst/>
          </a:prstGeom>
        </p:spPr>
        <p:txBody>
          <a:bodyPr anchor="t" rtlCol="false" tIns="0" lIns="0" bIns="0" rIns="0">
            <a:spAutoFit/>
          </a:bodyPr>
          <a:lstStyle/>
          <a:p>
            <a:pPr algn="l">
              <a:lnSpc>
                <a:spcPts val="2173"/>
              </a:lnSpc>
            </a:pPr>
            <a:r>
              <a:rPr lang="en-US" sz="1574" spc="154">
                <a:solidFill>
                  <a:srgbClr val="231F20"/>
                </a:solidFill>
                <a:latin typeface="Open Sauce"/>
                <a:ea typeface="Open Sauce"/>
                <a:cs typeface="Open Sauce"/>
                <a:sym typeface="Open Sauce"/>
              </a:rPr>
              <a:t>The rebuttal asserts that the proposal relies on inaccurate or exaggerated allegations, referencing sources that are "subjective" and not aligned with shareholder interests. </a:t>
            </a:r>
          </a:p>
        </p:txBody>
      </p:sp>
      <p:sp>
        <p:nvSpPr>
          <p:cNvPr name="TextBox 28" id="28"/>
          <p:cNvSpPr txBox="true"/>
          <p:nvPr/>
        </p:nvSpPr>
        <p:spPr>
          <a:xfrm rot="0">
            <a:off x="10306930" y="487409"/>
            <a:ext cx="4943224" cy="714014"/>
          </a:xfrm>
          <a:prstGeom prst="rect">
            <a:avLst/>
          </a:prstGeom>
        </p:spPr>
        <p:txBody>
          <a:bodyPr anchor="t" rtlCol="false" tIns="0" lIns="0" bIns="0" rIns="0">
            <a:spAutoFit/>
          </a:bodyPr>
          <a:lstStyle/>
          <a:p>
            <a:pPr algn="l">
              <a:lnSpc>
                <a:spcPts val="2896"/>
              </a:lnSpc>
            </a:pPr>
            <a:r>
              <a:rPr lang="en-US" b="true" sz="2099" spc="205">
                <a:solidFill>
                  <a:srgbClr val="231F20"/>
                </a:solidFill>
                <a:latin typeface="Open Sauce Bold"/>
                <a:ea typeface="Open Sauce Bold"/>
                <a:cs typeface="Open Sauce Bold"/>
                <a:sym typeface="Open Sauce Bold"/>
              </a:rPr>
              <a:t>Existing Safeguards</a:t>
            </a:r>
          </a:p>
          <a:p>
            <a:pPr algn="l">
              <a:lnSpc>
                <a:spcPts val="2896"/>
              </a:lnSpc>
            </a:pPr>
          </a:p>
        </p:txBody>
      </p:sp>
      <p:sp>
        <p:nvSpPr>
          <p:cNvPr name="TextBox 29" id="29"/>
          <p:cNvSpPr txBox="true"/>
          <p:nvPr/>
        </p:nvSpPr>
        <p:spPr>
          <a:xfrm rot="0">
            <a:off x="10306930" y="903892"/>
            <a:ext cx="7078214" cy="797680"/>
          </a:xfrm>
          <a:prstGeom prst="rect">
            <a:avLst/>
          </a:prstGeom>
        </p:spPr>
        <p:txBody>
          <a:bodyPr anchor="t" rtlCol="false" tIns="0" lIns="0" bIns="0" rIns="0">
            <a:spAutoFit/>
          </a:bodyPr>
          <a:lstStyle/>
          <a:p>
            <a:pPr algn="l">
              <a:lnSpc>
                <a:spcPts val="2173"/>
              </a:lnSpc>
            </a:pPr>
            <a:r>
              <a:rPr lang="en-US" sz="1574" spc="154">
                <a:solidFill>
                  <a:srgbClr val="231F20"/>
                </a:solidFill>
                <a:latin typeface="Open Sauce"/>
                <a:ea typeface="Open Sauce"/>
                <a:cs typeface="Open Sauce"/>
                <a:sym typeface="Open Sauce"/>
              </a:rPr>
              <a:t>The Board argues that current policies such as adoption of the IFC Performance Standards and Equator Principles  provide sufficient protection and operational guidance.</a:t>
            </a:r>
          </a:p>
        </p:txBody>
      </p:sp>
      <p:sp>
        <p:nvSpPr>
          <p:cNvPr name="TextBox 30" id="30"/>
          <p:cNvSpPr txBox="true"/>
          <p:nvPr/>
        </p:nvSpPr>
        <p:spPr>
          <a:xfrm rot="0">
            <a:off x="10285318" y="8446415"/>
            <a:ext cx="4081557" cy="352064"/>
          </a:xfrm>
          <a:prstGeom prst="rect">
            <a:avLst/>
          </a:prstGeom>
        </p:spPr>
        <p:txBody>
          <a:bodyPr anchor="t" rtlCol="false" tIns="0" lIns="0" bIns="0" rIns="0">
            <a:spAutoFit/>
          </a:bodyPr>
          <a:lstStyle/>
          <a:p>
            <a:pPr algn="l">
              <a:lnSpc>
                <a:spcPts val="2896"/>
              </a:lnSpc>
            </a:pPr>
            <a:r>
              <a:rPr lang="en-US" b="true" sz="2099" spc="205">
                <a:solidFill>
                  <a:srgbClr val="231F20"/>
                </a:solidFill>
                <a:latin typeface="Open Sauce Bold"/>
                <a:ea typeface="Open Sauce Bold"/>
                <a:cs typeface="Open Sauce Bold"/>
                <a:sym typeface="Open Sauce Bold"/>
              </a:rPr>
              <a:t>Proposal deemed Costly</a:t>
            </a:r>
          </a:p>
        </p:txBody>
      </p:sp>
      <p:sp>
        <p:nvSpPr>
          <p:cNvPr name="TextBox 31" id="31"/>
          <p:cNvSpPr txBox="true"/>
          <p:nvPr/>
        </p:nvSpPr>
        <p:spPr>
          <a:xfrm rot="0">
            <a:off x="10276776" y="8853083"/>
            <a:ext cx="7138521" cy="797680"/>
          </a:xfrm>
          <a:prstGeom prst="rect">
            <a:avLst/>
          </a:prstGeom>
        </p:spPr>
        <p:txBody>
          <a:bodyPr anchor="t" rtlCol="false" tIns="0" lIns="0" bIns="0" rIns="0">
            <a:spAutoFit/>
          </a:bodyPr>
          <a:lstStyle/>
          <a:p>
            <a:pPr algn="l">
              <a:lnSpc>
                <a:spcPts val="2173"/>
              </a:lnSpc>
            </a:pPr>
            <a:r>
              <a:rPr lang="en-US" sz="1574" spc="154">
                <a:solidFill>
                  <a:srgbClr val="231F20"/>
                </a:solidFill>
                <a:latin typeface="Open Sauce"/>
                <a:ea typeface="Open Sauce"/>
                <a:cs typeface="Open Sauce"/>
                <a:sym typeface="Open Sauce"/>
              </a:rPr>
              <a:t>Report would duplicate existing efforts. No credible evidence current process is failing. Would incur unjustified expense and offer little new insight to shareholders</a:t>
            </a:r>
          </a:p>
        </p:txBody>
      </p:sp>
      <p:sp>
        <p:nvSpPr>
          <p:cNvPr name="AutoShape 32" id="32"/>
          <p:cNvSpPr/>
          <p:nvPr/>
        </p:nvSpPr>
        <p:spPr>
          <a:xfrm>
            <a:off x="623256" y="5259184"/>
            <a:ext cx="0" cy="3933990"/>
          </a:xfrm>
          <a:prstGeom prst="line">
            <a:avLst/>
          </a:prstGeom>
          <a:ln cap="flat" w="38100">
            <a:solidFill>
              <a:srgbClr val="000000"/>
            </a:solidFill>
            <a:prstDash val="solid"/>
            <a:headEnd type="none" len="sm" w="sm"/>
            <a:tailEnd type="none" len="sm" w="sm"/>
          </a:ln>
        </p:spPr>
      </p:sp>
      <p:sp>
        <p:nvSpPr>
          <p:cNvPr name="TextBox 33" id="33"/>
          <p:cNvSpPr txBox="true"/>
          <p:nvPr/>
        </p:nvSpPr>
        <p:spPr>
          <a:xfrm rot="0">
            <a:off x="1028700" y="8309525"/>
            <a:ext cx="5071419" cy="929387"/>
          </a:xfrm>
          <a:prstGeom prst="rect">
            <a:avLst/>
          </a:prstGeom>
        </p:spPr>
        <p:txBody>
          <a:bodyPr anchor="t" rtlCol="false" tIns="0" lIns="0" bIns="0" rIns="0">
            <a:spAutoFit/>
          </a:bodyPr>
          <a:lstStyle/>
          <a:p>
            <a:pPr algn="l">
              <a:lnSpc>
                <a:spcPts val="2545"/>
              </a:lnSpc>
            </a:pPr>
          </a:p>
          <a:p>
            <a:pPr algn="l">
              <a:lnSpc>
                <a:spcPts val="2545"/>
              </a:lnSpc>
            </a:pPr>
            <a:r>
              <a:rPr lang="en-US" b="true" sz="1844" i="true" spc="180">
                <a:solidFill>
                  <a:srgbClr val="000000"/>
                </a:solidFill>
                <a:latin typeface="Open Sauce Bold Italics"/>
                <a:ea typeface="Open Sauce Bold Italics"/>
                <a:cs typeface="Open Sauce Bold Italics"/>
                <a:sym typeface="Open Sauce Bold Italics"/>
              </a:rPr>
              <a:t> - JPMorgan Chase &amp; Co., 2024 Proxy Statement</a:t>
            </a:r>
          </a:p>
        </p:txBody>
      </p:sp>
      <p:sp>
        <p:nvSpPr>
          <p:cNvPr name="AutoShape 34" id="34"/>
          <p:cNvSpPr/>
          <p:nvPr/>
        </p:nvSpPr>
        <p:spPr>
          <a:xfrm>
            <a:off x="7737651" y="614419"/>
            <a:ext cx="0" cy="9036344"/>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grpSp>
        <p:nvGrpSpPr>
          <p:cNvPr name="Group 2" id="2"/>
          <p:cNvGrpSpPr/>
          <p:nvPr/>
        </p:nvGrpSpPr>
        <p:grpSpPr>
          <a:xfrm rot="0">
            <a:off x="633448" y="374453"/>
            <a:ext cx="17021103" cy="1833768"/>
            <a:chOff x="0" y="0"/>
            <a:chExt cx="4482924" cy="482968"/>
          </a:xfrm>
        </p:grpSpPr>
        <p:sp>
          <p:nvSpPr>
            <p:cNvPr name="Freeform 3" id="3"/>
            <p:cNvSpPr/>
            <p:nvPr/>
          </p:nvSpPr>
          <p:spPr>
            <a:xfrm flipH="false" flipV="false" rot="0">
              <a:off x="0" y="0"/>
              <a:ext cx="4482924" cy="482968"/>
            </a:xfrm>
            <a:custGeom>
              <a:avLst/>
              <a:gdLst/>
              <a:ahLst/>
              <a:cxnLst/>
              <a:rect r="r" b="b" t="t" l="l"/>
              <a:pathLst>
                <a:path h="482968" w="4482924">
                  <a:moveTo>
                    <a:pt x="0" y="0"/>
                  </a:moveTo>
                  <a:lnTo>
                    <a:pt x="4482924" y="0"/>
                  </a:lnTo>
                  <a:lnTo>
                    <a:pt x="4482924" y="482968"/>
                  </a:lnTo>
                  <a:lnTo>
                    <a:pt x="0" y="482968"/>
                  </a:lnTo>
                  <a:close/>
                </a:path>
              </a:pathLst>
            </a:custGeom>
            <a:solidFill>
              <a:srgbClr val="1C5739"/>
            </a:solidFill>
          </p:spPr>
        </p:sp>
        <p:sp>
          <p:nvSpPr>
            <p:cNvPr name="TextBox 4" id="4"/>
            <p:cNvSpPr txBox="true"/>
            <p:nvPr/>
          </p:nvSpPr>
          <p:spPr>
            <a:xfrm>
              <a:off x="0" y="-19050"/>
              <a:ext cx="4482924" cy="502018"/>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5" id="5"/>
          <p:cNvSpPr/>
          <p:nvPr/>
        </p:nvSpPr>
        <p:spPr>
          <a:xfrm flipH="false" flipV="false" rot="0">
            <a:off x="667020" y="395051"/>
            <a:ext cx="16933642" cy="1813171"/>
          </a:xfrm>
          <a:custGeom>
            <a:avLst/>
            <a:gdLst/>
            <a:ahLst/>
            <a:cxnLst/>
            <a:rect r="r" b="b" t="t" l="l"/>
            <a:pathLst>
              <a:path h="1813171" w="16933642">
                <a:moveTo>
                  <a:pt x="0" y="0"/>
                </a:moveTo>
                <a:lnTo>
                  <a:pt x="16933643" y="0"/>
                </a:lnTo>
                <a:lnTo>
                  <a:pt x="16933643" y="1813171"/>
                </a:lnTo>
                <a:lnTo>
                  <a:pt x="0" y="1813171"/>
                </a:lnTo>
                <a:lnTo>
                  <a:pt x="0" y="0"/>
                </a:lnTo>
                <a:close/>
              </a:path>
            </a:pathLst>
          </a:custGeom>
          <a:blipFill>
            <a:blip r:embed="rId2">
              <a:alphaModFix amt="18000"/>
            </a:blip>
            <a:stretch>
              <a:fillRect l="0" t="-202393" r="0" b="-320222"/>
            </a:stretch>
          </a:blipFill>
        </p:spPr>
      </p:sp>
      <p:grpSp>
        <p:nvGrpSpPr>
          <p:cNvPr name="Group 6" id="6"/>
          <p:cNvGrpSpPr/>
          <p:nvPr/>
        </p:nvGrpSpPr>
        <p:grpSpPr>
          <a:xfrm rot="0">
            <a:off x="4545626" y="4201665"/>
            <a:ext cx="47625" cy="4637272"/>
            <a:chOff x="0" y="0"/>
            <a:chExt cx="12543" cy="1221339"/>
          </a:xfrm>
        </p:grpSpPr>
        <p:sp>
          <p:nvSpPr>
            <p:cNvPr name="Freeform 7" id="7"/>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8" id="8"/>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9194420" y="4173090"/>
            <a:ext cx="47625" cy="4637272"/>
            <a:chOff x="0" y="0"/>
            <a:chExt cx="12543" cy="1221339"/>
          </a:xfrm>
        </p:grpSpPr>
        <p:sp>
          <p:nvSpPr>
            <p:cNvPr name="Freeform 10" id="10"/>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1" id="11"/>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3776720" y="4192140"/>
            <a:ext cx="47625" cy="4637272"/>
            <a:chOff x="0" y="0"/>
            <a:chExt cx="12543" cy="1221339"/>
          </a:xfrm>
        </p:grpSpPr>
        <p:sp>
          <p:nvSpPr>
            <p:cNvPr name="Freeform 13" id="13"/>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4" id="14"/>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5415044" y="4201665"/>
            <a:ext cx="1343753" cy="1345165"/>
            <a:chOff x="0" y="0"/>
            <a:chExt cx="2054880" cy="2057040"/>
          </a:xfrm>
        </p:grpSpPr>
        <p:sp>
          <p:nvSpPr>
            <p:cNvPr name="Freeform 16" id="1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17" id="17"/>
          <p:cNvSpPr/>
          <p:nvPr/>
        </p:nvSpPr>
        <p:spPr>
          <a:xfrm flipH="false" flipV="false" rot="0">
            <a:off x="15693681" y="4509818"/>
            <a:ext cx="728860" cy="728860"/>
          </a:xfrm>
          <a:custGeom>
            <a:avLst/>
            <a:gdLst/>
            <a:ahLst/>
            <a:cxnLst/>
            <a:rect r="r" b="b" t="t" l="l"/>
            <a:pathLst>
              <a:path h="728860" w="728860">
                <a:moveTo>
                  <a:pt x="0" y="0"/>
                </a:moveTo>
                <a:lnTo>
                  <a:pt x="728860" y="0"/>
                </a:lnTo>
                <a:lnTo>
                  <a:pt x="728860" y="728860"/>
                </a:lnTo>
                <a:lnTo>
                  <a:pt x="0" y="728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681282" y="4173090"/>
            <a:ext cx="1273670" cy="1275009"/>
            <a:chOff x="0" y="0"/>
            <a:chExt cx="2054880" cy="2057040"/>
          </a:xfrm>
        </p:grpSpPr>
        <p:sp>
          <p:nvSpPr>
            <p:cNvPr name="Freeform 19" id="19"/>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0" id="20"/>
          <p:cNvSpPr/>
          <p:nvPr/>
        </p:nvSpPr>
        <p:spPr>
          <a:xfrm flipH="false" flipV="false" rot="0">
            <a:off x="1909971" y="4386385"/>
            <a:ext cx="816292" cy="823780"/>
          </a:xfrm>
          <a:custGeom>
            <a:avLst/>
            <a:gdLst/>
            <a:ahLst/>
            <a:cxnLst/>
            <a:rect r="r" b="b" t="t" l="l"/>
            <a:pathLst>
              <a:path h="823780" w="816292">
                <a:moveTo>
                  <a:pt x="0" y="0"/>
                </a:moveTo>
                <a:lnTo>
                  <a:pt x="816291" y="0"/>
                </a:lnTo>
                <a:lnTo>
                  <a:pt x="816291" y="823780"/>
                </a:lnTo>
                <a:lnTo>
                  <a:pt x="0" y="823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6143533" y="4044179"/>
            <a:ext cx="1422112" cy="1403920"/>
          </a:xfrm>
          <a:custGeom>
            <a:avLst/>
            <a:gdLst/>
            <a:ahLst/>
            <a:cxnLst/>
            <a:rect r="r" b="b" t="t" l="l"/>
            <a:pathLst>
              <a:path h="1403920" w="1422112">
                <a:moveTo>
                  <a:pt x="0" y="0"/>
                </a:moveTo>
                <a:lnTo>
                  <a:pt x="1422112" y="0"/>
                </a:lnTo>
                <a:lnTo>
                  <a:pt x="1422112" y="1403920"/>
                </a:lnTo>
                <a:lnTo>
                  <a:pt x="0" y="1403920"/>
                </a:lnTo>
                <a:lnTo>
                  <a:pt x="0" y="0"/>
                </a:lnTo>
                <a:close/>
              </a:path>
            </a:pathLst>
          </a:custGeom>
          <a:blipFill>
            <a:blip r:embed="rId7"/>
            <a:stretch>
              <a:fillRect l="-13733" t="-793" r="0" b="-6690"/>
            </a:stretch>
          </a:blipFill>
        </p:spPr>
      </p:sp>
      <p:sp>
        <p:nvSpPr>
          <p:cNvPr name="TextBox 22" id="22"/>
          <p:cNvSpPr txBox="true"/>
          <p:nvPr/>
        </p:nvSpPr>
        <p:spPr>
          <a:xfrm rot="0">
            <a:off x="2663594" y="730516"/>
            <a:ext cx="12883345" cy="1081616"/>
          </a:xfrm>
          <a:prstGeom prst="rect">
            <a:avLst/>
          </a:prstGeom>
        </p:spPr>
        <p:txBody>
          <a:bodyPr anchor="t" rtlCol="false" tIns="0" lIns="0" bIns="0" rIns="0">
            <a:spAutoFit/>
          </a:bodyPr>
          <a:lstStyle/>
          <a:p>
            <a:pPr algn="ctr" marL="0" indent="0" lvl="0">
              <a:lnSpc>
                <a:spcPts val="8880"/>
              </a:lnSpc>
              <a:spcBef>
                <a:spcPct val="0"/>
              </a:spcBef>
            </a:pPr>
            <a:r>
              <a:rPr lang="en-US" sz="6435" spc="630">
                <a:solidFill>
                  <a:srgbClr val="FFFFFF"/>
                </a:solidFill>
                <a:latin typeface="Helvetica World"/>
                <a:ea typeface="Helvetica World"/>
                <a:cs typeface="Helvetica World"/>
                <a:sym typeface="Helvetica World"/>
              </a:rPr>
              <a:t>STRATEGIC FRAMING</a:t>
            </a:r>
          </a:p>
        </p:txBody>
      </p:sp>
      <p:sp>
        <p:nvSpPr>
          <p:cNvPr name="TextBox 23" id="23"/>
          <p:cNvSpPr txBox="true"/>
          <p:nvPr/>
        </p:nvSpPr>
        <p:spPr>
          <a:xfrm rot="0">
            <a:off x="5230942" y="5648387"/>
            <a:ext cx="3417237" cy="1276799"/>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Complexity as a Deflection</a:t>
            </a:r>
          </a:p>
          <a:p>
            <a:pPr algn="ctr">
              <a:lnSpc>
                <a:spcPts val="3231"/>
              </a:lnSpc>
            </a:pPr>
          </a:p>
        </p:txBody>
      </p:sp>
      <p:sp>
        <p:nvSpPr>
          <p:cNvPr name="TextBox 24" id="24"/>
          <p:cNvSpPr txBox="true"/>
          <p:nvPr/>
        </p:nvSpPr>
        <p:spPr>
          <a:xfrm rot="0">
            <a:off x="295352" y="5697290"/>
            <a:ext cx="4045528" cy="867224"/>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Procedural Compliance over Impact</a:t>
            </a:r>
          </a:p>
        </p:txBody>
      </p:sp>
      <p:sp>
        <p:nvSpPr>
          <p:cNvPr name="TextBox 25" id="25"/>
          <p:cNvSpPr txBox="true"/>
          <p:nvPr/>
        </p:nvSpPr>
        <p:spPr>
          <a:xfrm rot="0">
            <a:off x="9889745" y="5770789"/>
            <a:ext cx="3386643" cy="835474"/>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Trust Us Framing</a:t>
            </a:r>
          </a:p>
          <a:p>
            <a:pPr algn="ctr">
              <a:lnSpc>
                <a:spcPts val="3231"/>
              </a:lnSpc>
            </a:pPr>
          </a:p>
        </p:txBody>
      </p:sp>
      <p:sp>
        <p:nvSpPr>
          <p:cNvPr name="TextBox 26" id="26"/>
          <p:cNvSpPr txBox="true"/>
          <p:nvPr/>
        </p:nvSpPr>
        <p:spPr>
          <a:xfrm rot="0">
            <a:off x="492262" y="6785130"/>
            <a:ext cx="4468000" cy="2201829"/>
          </a:xfrm>
          <a:prstGeom prst="rect">
            <a:avLst/>
          </a:prstGeom>
        </p:spPr>
        <p:txBody>
          <a:bodyPr anchor="t" rtlCol="false" tIns="0" lIns="0" bIns="0" rIns="0">
            <a:spAutoFit/>
          </a:bodyPr>
          <a:lstStyle/>
          <a:p>
            <a:pPr algn="l">
              <a:lnSpc>
                <a:spcPts val="2951"/>
              </a:lnSpc>
            </a:pPr>
            <a:r>
              <a:rPr lang="en-US" sz="1844" spc="180">
                <a:solidFill>
                  <a:srgbClr val="000000"/>
                </a:solidFill>
                <a:latin typeface="Open Sauce"/>
                <a:ea typeface="Open Sauce"/>
                <a:cs typeface="Open Sauce"/>
                <a:sym typeface="Open Sauce"/>
              </a:rPr>
              <a:t>Focused on internal policies, principles, and frameworks rather than engaging directly with real-world project-level outcomes</a:t>
            </a:r>
          </a:p>
          <a:p>
            <a:pPr algn="l">
              <a:lnSpc>
                <a:spcPts val="2951"/>
              </a:lnSpc>
            </a:pPr>
          </a:p>
        </p:txBody>
      </p:sp>
      <p:sp>
        <p:nvSpPr>
          <p:cNvPr name="TextBox 27" id="27"/>
          <p:cNvSpPr txBox="true"/>
          <p:nvPr/>
        </p:nvSpPr>
        <p:spPr>
          <a:xfrm rot="0">
            <a:off x="5145022" y="6861334"/>
            <a:ext cx="3969769" cy="2034753"/>
          </a:xfrm>
          <a:prstGeom prst="rect">
            <a:avLst/>
          </a:prstGeom>
        </p:spPr>
        <p:txBody>
          <a:bodyPr anchor="t" rtlCol="false" tIns="0" lIns="0" bIns="0" rIns="0">
            <a:spAutoFit/>
          </a:bodyPr>
          <a:lstStyle/>
          <a:p>
            <a:pPr algn="l">
              <a:lnSpc>
                <a:spcPts val="2766"/>
              </a:lnSpc>
            </a:pPr>
            <a:r>
              <a:rPr lang="en-US" sz="1844" spc="180">
                <a:solidFill>
                  <a:srgbClr val="000000"/>
                </a:solidFill>
                <a:latin typeface="Open Sauce"/>
                <a:ea typeface="Open Sauce"/>
                <a:cs typeface="Open Sauce"/>
                <a:sym typeface="Open Sauce"/>
              </a:rPr>
              <a:t>Asserted Indigenous rights metrics as “subjective”, shifting the debate from ethics to measurement feasibility</a:t>
            </a:r>
          </a:p>
          <a:p>
            <a:pPr algn="l">
              <a:lnSpc>
                <a:spcPts val="2766"/>
              </a:lnSpc>
            </a:pPr>
          </a:p>
        </p:txBody>
      </p:sp>
      <p:sp>
        <p:nvSpPr>
          <p:cNvPr name="TextBox 28" id="28"/>
          <p:cNvSpPr txBox="true"/>
          <p:nvPr/>
        </p:nvSpPr>
        <p:spPr>
          <a:xfrm rot="0">
            <a:off x="9674367" y="6928738"/>
            <a:ext cx="3912649" cy="1782574"/>
          </a:xfrm>
          <a:prstGeom prst="rect">
            <a:avLst/>
          </a:prstGeom>
        </p:spPr>
        <p:txBody>
          <a:bodyPr anchor="t" rtlCol="false" tIns="0" lIns="0" bIns="0" rIns="0">
            <a:spAutoFit/>
          </a:bodyPr>
          <a:lstStyle/>
          <a:p>
            <a:pPr algn="l">
              <a:lnSpc>
                <a:spcPts val="2877"/>
              </a:lnSpc>
            </a:pPr>
            <a:r>
              <a:rPr lang="en-US" sz="1844" spc="180">
                <a:solidFill>
                  <a:srgbClr val="000000"/>
                </a:solidFill>
                <a:latin typeface="Open Sauce"/>
                <a:ea typeface="Open Sauce"/>
                <a:cs typeface="Open Sauce"/>
                <a:sym typeface="Open Sauce"/>
              </a:rPr>
              <a:t>Reassured investors of adequate internal oversight and framed additional reporting to be unnecessary</a:t>
            </a:r>
          </a:p>
          <a:p>
            <a:pPr algn="l">
              <a:lnSpc>
                <a:spcPts val="2877"/>
              </a:lnSpc>
            </a:pPr>
          </a:p>
        </p:txBody>
      </p:sp>
      <p:sp>
        <p:nvSpPr>
          <p:cNvPr name="TextBox 29" id="29"/>
          <p:cNvSpPr txBox="true"/>
          <p:nvPr/>
        </p:nvSpPr>
        <p:spPr>
          <a:xfrm rot="0">
            <a:off x="14167245" y="6928738"/>
            <a:ext cx="4239400" cy="2444484"/>
          </a:xfrm>
          <a:prstGeom prst="rect">
            <a:avLst/>
          </a:prstGeom>
        </p:spPr>
        <p:txBody>
          <a:bodyPr anchor="t" rtlCol="false" tIns="0" lIns="0" bIns="0" rIns="0">
            <a:spAutoFit/>
          </a:bodyPr>
          <a:lstStyle/>
          <a:p>
            <a:pPr algn="l">
              <a:lnSpc>
                <a:spcPts val="2840"/>
              </a:lnSpc>
            </a:pPr>
            <a:r>
              <a:rPr lang="en-US" sz="1844" spc="180">
                <a:solidFill>
                  <a:srgbClr val="000000"/>
                </a:solidFill>
                <a:latin typeface="Open Sauce"/>
                <a:ea typeface="Open Sauce"/>
                <a:cs typeface="Open Sauce"/>
                <a:sym typeface="Open Sauce"/>
              </a:rPr>
              <a:t>Refused to co-create indicators, signaling reluctance to cede influence on external stakeholders and flexibility in financing decisions</a:t>
            </a:r>
          </a:p>
          <a:p>
            <a:pPr algn="l">
              <a:lnSpc>
                <a:spcPts val="2840"/>
              </a:lnSpc>
            </a:pPr>
          </a:p>
        </p:txBody>
      </p:sp>
      <p:sp>
        <p:nvSpPr>
          <p:cNvPr name="TextBox 30" id="30"/>
          <p:cNvSpPr txBox="true"/>
          <p:nvPr/>
        </p:nvSpPr>
        <p:spPr>
          <a:xfrm rot="0">
            <a:off x="14176770" y="5824765"/>
            <a:ext cx="3748593" cy="1276799"/>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Helvetica World Bold"/>
                <a:ea typeface="Helvetica World Bold"/>
                <a:cs typeface="Helvetica World Bold"/>
                <a:sym typeface="Helvetica World Bold"/>
              </a:rPr>
              <a:t>Defensive Posture to Maintain Control</a:t>
            </a:r>
          </a:p>
          <a:p>
            <a:pPr algn="ctr">
              <a:lnSpc>
                <a:spcPts val="3231"/>
              </a:lnSpc>
            </a:pPr>
          </a:p>
        </p:txBody>
      </p:sp>
      <p:sp>
        <p:nvSpPr>
          <p:cNvPr name="TextBox 31" id="31"/>
          <p:cNvSpPr txBox="true"/>
          <p:nvPr/>
        </p:nvSpPr>
        <p:spPr>
          <a:xfrm rot="0">
            <a:off x="5230942" y="2765689"/>
            <a:ext cx="8060755" cy="659365"/>
          </a:xfrm>
          <a:prstGeom prst="rect">
            <a:avLst/>
          </a:prstGeom>
        </p:spPr>
        <p:txBody>
          <a:bodyPr anchor="t" rtlCol="false" tIns="0" lIns="0" bIns="0" rIns="0">
            <a:spAutoFit/>
          </a:bodyPr>
          <a:lstStyle/>
          <a:p>
            <a:pPr algn="l">
              <a:lnSpc>
                <a:spcPts val="4440"/>
              </a:lnSpc>
            </a:pPr>
            <a:r>
              <a:rPr lang="en-US" sz="4484" spc="156" b="true">
                <a:solidFill>
                  <a:srgbClr val="040506"/>
                </a:solidFill>
                <a:latin typeface="Helvetica World Bold"/>
                <a:ea typeface="Helvetica World Bold"/>
                <a:cs typeface="Helvetica World Bold"/>
                <a:sym typeface="Helvetica World Bold"/>
              </a:rPr>
              <a:t>Decoding the Board Logic </a:t>
            </a:r>
          </a:p>
        </p:txBody>
      </p:sp>
      <p:grpSp>
        <p:nvGrpSpPr>
          <p:cNvPr name="Group 32" id="32"/>
          <p:cNvGrpSpPr/>
          <p:nvPr/>
        </p:nvGrpSpPr>
        <p:grpSpPr>
          <a:xfrm rot="0">
            <a:off x="10871755" y="4171502"/>
            <a:ext cx="1275256" cy="1276597"/>
            <a:chOff x="0" y="0"/>
            <a:chExt cx="2054880" cy="2057040"/>
          </a:xfrm>
        </p:grpSpPr>
        <p:sp>
          <p:nvSpPr>
            <p:cNvPr name="Freeform 33" id="33"/>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34" id="34"/>
          <p:cNvSpPr/>
          <p:nvPr/>
        </p:nvSpPr>
        <p:spPr>
          <a:xfrm flipH="false" flipV="false" rot="0">
            <a:off x="11037648" y="4405568"/>
            <a:ext cx="943470" cy="782223"/>
          </a:xfrm>
          <a:custGeom>
            <a:avLst/>
            <a:gdLst/>
            <a:ahLst/>
            <a:cxnLst/>
            <a:rect r="r" b="b" t="t" l="l"/>
            <a:pathLst>
              <a:path h="782223" w="943470">
                <a:moveTo>
                  <a:pt x="0" y="0"/>
                </a:moveTo>
                <a:lnTo>
                  <a:pt x="943470" y="0"/>
                </a:lnTo>
                <a:lnTo>
                  <a:pt x="943470" y="782223"/>
                </a:lnTo>
                <a:lnTo>
                  <a:pt x="0" y="7822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1095769" y="923925"/>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19050" y="181215"/>
            <a:ext cx="9315154" cy="1087841"/>
            <a:chOff x="0" y="0"/>
            <a:chExt cx="2453374" cy="286509"/>
          </a:xfrm>
        </p:grpSpPr>
        <p:sp>
          <p:nvSpPr>
            <p:cNvPr name="Freeform 4" id="4"/>
            <p:cNvSpPr/>
            <p:nvPr/>
          </p:nvSpPr>
          <p:spPr>
            <a:xfrm flipH="false" flipV="false" rot="0">
              <a:off x="0" y="0"/>
              <a:ext cx="2453374" cy="286509"/>
            </a:xfrm>
            <a:custGeom>
              <a:avLst/>
              <a:gdLst/>
              <a:ahLst/>
              <a:cxnLst/>
              <a:rect r="r" b="b" t="t" l="l"/>
              <a:pathLst>
                <a:path h="286509" w="2453374">
                  <a:moveTo>
                    <a:pt x="0" y="0"/>
                  </a:moveTo>
                  <a:lnTo>
                    <a:pt x="2453374" y="0"/>
                  </a:lnTo>
                  <a:lnTo>
                    <a:pt x="2453374" y="286509"/>
                  </a:lnTo>
                  <a:lnTo>
                    <a:pt x="0" y="286509"/>
                  </a:lnTo>
                  <a:close/>
                </a:path>
              </a:pathLst>
            </a:custGeom>
            <a:solidFill>
              <a:srgbClr val="1C5739"/>
            </a:solidFill>
          </p:spPr>
        </p:sp>
        <p:sp>
          <p:nvSpPr>
            <p:cNvPr name="TextBox 5" id="5"/>
            <p:cNvSpPr txBox="true"/>
            <p:nvPr/>
          </p:nvSpPr>
          <p:spPr>
            <a:xfrm>
              <a:off x="0" y="-38100"/>
              <a:ext cx="2453374" cy="324609"/>
            </a:xfrm>
            <a:prstGeom prst="rect">
              <a:avLst/>
            </a:prstGeom>
          </p:spPr>
          <p:txBody>
            <a:bodyPr anchor="ctr" rtlCol="false" tIns="50800" lIns="50800" bIns="50800" rIns="50800"/>
            <a:lstStyle/>
            <a:p>
              <a:pPr algn="ctr">
                <a:lnSpc>
                  <a:spcPts val="4939"/>
                </a:lnSpc>
              </a:pPr>
              <a:r>
                <a:rPr lang="en-US" b="true" sz="3799" spc="239">
                  <a:solidFill>
                    <a:srgbClr val="FFFFFF"/>
                  </a:solidFill>
                  <a:latin typeface="Helvetica World Bold"/>
                  <a:ea typeface="Helvetica World Bold"/>
                  <a:cs typeface="Helvetica World Bold"/>
                  <a:sym typeface="Helvetica World Bold"/>
                </a:rPr>
                <a:t>Academic Critique &amp; Value Case</a:t>
              </a:r>
            </a:p>
          </p:txBody>
        </p:sp>
      </p:grpSp>
      <p:sp>
        <p:nvSpPr>
          <p:cNvPr name="Freeform 6" id="6"/>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44183" y="1659580"/>
            <a:ext cx="13948286" cy="463168"/>
          </a:xfrm>
          <a:prstGeom prst="rect">
            <a:avLst/>
          </a:prstGeom>
        </p:spPr>
        <p:txBody>
          <a:bodyPr anchor="t" rtlCol="false" tIns="0" lIns="0" bIns="0" rIns="0">
            <a:spAutoFit/>
          </a:bodyPr>
          <a:lstStyle/>
          <a:p>
            <a:pPr algn="l">
              <a:lnSpc>
                <a:spcPts val="3167"/>
              </a:lnSpc>
            </a:pPr>
            <a:r>
              <a:rPr lang="en-US" sz="3199" b="true">
                <a:solidFill>
                  <a:srgbClr val="000000"/>
                </a:solidFill>
                <a:latin typeface="Helvetica World Bold"/>
                <a:ea typeface="Helvetica World Bold"/>
                <a:cs typeface="Helvetica World Bold"/>
                <a:sym typeface="Helvetica World Bold"/>
              </a:rPr>
              <a:t>Why Failing to Respect Indigenous Rights Is a Material Business Risk</a:t>
            </a:r>
          </a:p>
        </p:txBody>
      </p:sp>
      <p:sp>
        <p:nvSpPr>
          <p:cNvPr name="TextBox 8" id="8"/>
          <p:cNvSpPr txBox="true"/>
          <p:nvPr/>
        </p:nvSpPr>
        <p:spPr>
          <a:xfrm rot="0">
            <a:off x="1246659" y="3183636"/>
            <a:ext cx="12422614" cy="165354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Indigenous disapproval can escalate into conflict; delays and project cancellations are costly.</a:t>
            </a:r>
          </a:p>
          <a:p>
            <a:pPr algn="l" marL="453390" indent="-226695" lvl="1">
              <a:lnSpc>
                <a:spcPts val="3150"/>
              </a:lnSpc>
              <a:buFont typeface="Arial"/>
              <a:buChar char="•"/>
            </a:pPr>
            <a:r>
              <a:rPr lang="en-US" b="true" sz="2100" i="true" u="sng">
                <a:solidFill>
                  <a:srgbClr val="000000"/>
                </a:solidFill>
                <a:latin typeface="Helvetica World Bold Italics"/>
                <a:ea typeface="Helvetica World Bold Italics"/>
                <a:cs typeface="Helvetica World Bold Italics"/>
                <a:sym typeface="Helvetica World Bold Italics"/>
              </a:rPr>
              <a:t>Henisz et al. (2015)</a:t>
            </a:r>
            <a:r>
              <a:rPr lang="en-US" sz="2100">
                <a:solidFill>
                  <a:srgbClr val="000000"/>
                </a:solidFill>
                <a:latin typeface="Helvetica World"/>
                <a:ea typeface="Helvetica World"/>
                <a:cs typeface="Helvetica World"/>
                <a:sym typeface="Helvetica World"/>
              </a:rPr>
              <a:t>: FDI on or near Indigenous land increases armed conflict.</a:t>
            </a:r>
          </a:p>
          <a:p>
            <a:pPr algn="l" marL="453390" indent="-226695" lvl="1">
              <a:lnSpc>
                <a:spcPts val="3150"/>
              </a:lnSpc>
              <a:buFont typeface="Arial"/>
              <a:buChar char="•"/>
            </a:pPr>
            <a:r>
              <a:rPr lang="en-US" b="true" sz="2100">
                <a:solidFill>
                  <a:srgbClr val="000000"/>
                </a:solidFill>
                <a:latin typeface="Helvetica World Bold"/>
                <a:ea typeface="Helvetica World Bold"/>
                <a:cs typeface="Helvetica World Bold"/>
                <a:sym typeface="Helvetica World Bold"/>
              </a:rPr>
              <a:t>Vedanta (India)</a:t>
            </a:r>
            <a:r>
              <a:rPr lang="en-US" sz="2100">
                <a:solidFill>
                  <a:srgbClr val="000000"/>
                </a:solidFill>
                <a:latin typeface="Helvetica World"/>
                <a:ea typeface="Helvetica World"/>
                <a:cs typeface="Helvetica World"/>
                <a:sym typeface="Helvetica World"/>
              </a:rPr>
              <a:t>: Local protests stalled the Niyamgiri bauxite mine → ~$10bn loss (Chaturvedi, 2014).</a:t>
            </a:r>
          </a:p>
          <a:p>
            <a:pPr algn="l" marL="453390" indent="-226695" lvl="1">
              <a:lnSpc>
                <a:spcPts val="3150"/>
              </a:lnSpc>
              <a:buFont typeface="Arial"/>
              <a:buChar char="•"/>
            </a:pPr>
            <a:r>
              <a:rPr lang="en-US" b="true" sz="2100">
                <a:solidFill>
                  <a:srgbClr val="000000"/>
                </a:solidFill>
                <a:latin typeface="Helvetica World Bold"/>
                <a:ea typeface="Helvetica World Bold"/>
                <a:cs typeface="Helvetica World Bold"/>
                <a:sym typeface="Helvetica World Bold"/>
              </a:rPr>
              <a:t>GeoPark (Peru)</a:t>
            </a:r>
            <a:r>
              <a:rPr lang="en-US" sz="2100">
                <a:solidFill>
                  <a:srgbClr val="000000"/>
                </a:solidFill>
                <a:latin typeface="Helvetica World"/>
                <a:ea typeface="Helvetica World"/>
                <a:cs typeface="Helvetica World"/>
                <a:sym typeface="Helvetica World"/>
              </a:rPr>
              <a:t>: Exited Block 64 after prolonged opposition → $70M+ in write-downs.</a:t>
            </a:r>
          </a:p>
        </p:txBody>
      </p:sp>
      <p:grpSp>
        <p:nvGrpSpPr>
          <p:cNvPr name="Group 9" id="9"/>
          <p:cNvGrpSpPr/>
          <p:nvPr/>
        </p:nvGrpSpPr>
        <p:grpSpPr>
          <a:xfrm rot="0">
            <a:off x="547906" y="2523931"/>
            <a:ext cx="698753" cy="606678"/>
            <a:chOff x="0" y="0"/>
            <a:chExt cx="184034" cy="159784"/>
          </a:xfrm>
        </p:grpSpPr>
        <p:sp>
          <p:nvSpPr>
            <p:cNvPr name="Freeform 10" id="1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11" id="1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12" id="12"/>
          <p:cNvSpPr txBox="true"/>
          <p:nvPr/>
        </p:nvSpPr>
        <p:spPr>
          <a:xfrm rot="0">
            <a:off x="1468356" y="2571556"/>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Project Disruption &amp; Conflict Risk</a:t>
            </a:r>
          </a:p>
          <a:p>
            <a:pPr algn="l">
              <a:lnSpc>
                <a:spcPts val="2969"/>
              </a:lnSpc>
            </a:pPr>
          </a:p>
        </p:txBody>
      </p:sp>
      <p:grpSp>
        <p:nvGrpSpPr>
          <p:cNvPr name="Group 13" id="13"/>
          <p:cNvGrpSpPr/>
          <p:nvPr/>
        </p:nvGrpSpPr>
        <p:grpSpPr>
          <a:xfrm rot="-5400000">
            <a:off x="15818258" y="-1115607"/>
            <a:ext cx="2962928" cy="935794"/>
            <a:chOff x="0" y="0"/>
            <a:chExt cx="780360" cy="246464"/>
          </a:xfrm>
        </p:grpSpPr>
        <p:sp>
          <p:nvSpPr>
            <p:cNvPr name="Freeform 14" id="14"/>
            <p:cNvSpPr/>
            <p:nvPr/>
          </p:nvSpPr>
          <p:spPr>
            <a:xfrm flipH="false" flipV="false" rot="0">
              <a:off x="0" y="0"/>
              <a:ext cx="780360" cy="246464"/>
            </a:xfrm>
            <a:custGeom>
              <a:avLst/>
              <a:gdLst/>
              <a:ahLst/>
              <a:cxnLst/>
              <a:rect r="r" b="b" t="t" l="l"/>
              <a:pathLst>
                <a:path h="246464" w="780360">
                  <a:moveTo>
                    <a:pt x="0" y="0"/>
                  </a:moveTo>
                  <a:lnTo>
                    <a:pt x="780360" y="0"/>
                  </a:lnTo>
                  <a:lnTo>
                    <a:pt x="780360" y="246464"/>
                  </a:lnTo>
                  <a:lnTo>
                    <a:pt x="0" y="246464"/>
                  </a:lnTo>
                  <a:close/>
                </a:path>
              </a:pathLst>
            </a:custGeom>
            <a:solidFill>
              <a:srgbClr val="F6D9A6"/>
            </a:solidFill>
          </p:spPr>
        </p:sp>
        <p:sp>
          <p:nvSpPr>
            <p:cNvPr name="TextBox 15" id="15"/>
            <p:cNvSpPr txBox="true"/>
            <p:nvPr/>
          </p:nvSpPr>
          <p:spPr>
            <a:xfrm>
              <a:off x="0" y="-38100"/>
              <a:ext cx="780360" cy="284564"/>
            </a:xfrm>
            <a:prstGeom prst="rect">
              <a:avLst/>
            </a:prstGeom>
          </p:spPr>
          <p:txBody>
            <a:bodyPr anchor="ctr" rtlCol="false" tIns="50800" lIns="50800" bIns="50800" rIns="50800"/>
            <a:lstStyle/>
            <a:p>
              <a:pPr algn="ctr">
                <a:lnSpc>
                  <a:spcPts val="3231"/>
                </a:lnSpc>
              </a:pPr>
            </a:p>
          </p:txBody>
        </p:sp>
      </p:grpSp>
      <p:sp>
        <p:nvSpPr>
          <p:cNvPr name="TextBox 16" id="16"/>
          <p:cNvSpPr txBox="true"/>
          <p:nvPr/>
        </p:nvSpPr>
        <p:spPr>
          <a:xfrm rot="0">
            <a:off x="772431" y="2566580"/>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1</a:t>
            </a:r>
          </a:p>
        </p:txBody>
      </p:sp>
      <p:sp>
        <p:nvSpPr>
          <p:cNvPr name="TextBox 17" id="17"/>
          <p:cNvSpPr txBox="true"/>
          <p:nvPr/>
        </p:nvSpPr>
        <p:spPr>
          <a:xfrm rot="0">
            <a:off x="1274232" y="5800725"/>
            <a:ext cx="13358733" cy="162814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Lawsuits and court rulings can halt or reverse project approvals.</a:t>
            </a:r>
          </a:p>
          <a:p>
            <a:pPr algn="l" marL="453390" indent="-226695" lvl="1">
              <a:lnSpc>
                <a:spcPts val="3150"/>
              </a:lnSpc>
              <a:buFont typeface="Arial"/>
              <a:buChar char="•"/>
            </a:pPr>
            <a:r>
              <a:rPr lang="en-US" b="true" sz="2100">
                <a:solidFill>
                  <a:srgbClr val="000000"/>
                </a:solidFill>
                <a:latin typeface="Helvetica World Bold"/>
                <a:ea typeface="Helvetica World Bold"/>
                <a:cs typeface="Helvetica World Bold"/>
                <a:sym typeface="Helvetica World Bold"/>
              </a:rPr>
              <a:t>Occidental (Peru):</a:t>
            </a:r>
            <a:r>
              <a:rPr lang="en-US" sz="2100">
                <a:solidFill>
                  <a:srgbClr val="000000"/>
                </a:solidFill>
                <a:latin typeface="Helvetica World"/>
                <a:ea typeface="Helvetica World"/>
                <a:cs typeface="Helvetica World"/>
                <a:sym typeface="Helvetica World"/>
              </a:rPr>
              <a:t> 8-year lawsuit → costly settlement with Achuar communities.</a:t>
            </a:r>
          </a:p>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Increasing legal exposure: e.g. EU Corporate Sustainability Due Diligence Directive.</a:t>
            </a:r>
          </a:p>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Political backlash: referenda, land rights reforms (e.g., </a:t>
            </a:r>
            <a:r>
              <a:rPr lang="en-US" b="true" sz="2100" i="true">
                <a:solidFill>
                  <a:srgbClr val="000000"/>
                </a:solidFill>
                <a:latin typeface="Helvetica World Bold Italics"/>
                <a:ea typeface="Helvetica World Bold Italics"/>
                <a:cs typeface="Helvetica World Bold Italics"/>
                <a:sym typeface="Helvetica World Bold Italics"/>
              </a:rPr>
              <a:t>Colombia 2017</a:t>
            </a:r>
            <a:r>
              <a:rPr lang="en-US" b="true" sz="2100">
                <a:solidFill>
                  <a:srgbClr val="000000"/>
                </a:solidFill>
                <a:latin typeface="Helvetica World Bold"/>
                <a:ea typeface="Helvetica World Bold"/>
                <a:cs typeface="Helvetica World Bold"/>
                <a:sym typeface="Helvetica World Bold"/>
              </a:rPr>
              <a:t>, </a:t>
            </a:r>
            <a:r>
              <a:rPr lang="en-US" b="true" sz="2100" i="true">
                <a:solidFill>
                  <a:srgbClr val="000000"/>
                </a:solidFill>
                <a:latin typeface="Helvetica World Bold Italics"/>
                <a:ea typeface="Helvetica World Bold Italics"/>
                <a:cs typeface="Helvetica World Bold Italics"/>
                <a:sym typeface="Helvetica World Bold Italics"/>
              </a:rPr>
              <a:t>Liberia 2018</a:t>
            </a:r>
            <a:r>
              <a:rPr lang="en-US" sz="2100">
                <a:solidFill>
                  <a:srgbClr val="000000"/>
                </a:solidFill>
                <a:latin typeface="Helvetica World"/>
                <a:ea typeface="Helvetica World"/>
                <a:cs typeface="Helvetica World"/>
                <a:sym typeface="Helvetica World"/>
              </a:rPr>
              <a:t>) </a:t>
            </a:r>
            <a:r>
              <a:rPr lang="en-US" b="true" sz="2100">
                <a:solidFill>
                  <a:srgbClr val="000000"/>
                </a:solidFill>
                <a:latin typeface="Helvetica World Bold"/>
                <a:ea typeface="Helvetica World Bold"/>
                <a:cs typeface="Helvetica World Bold"/>
                <a:sym typeface="Helvetica World Bold"/>
              </a:rPr>
              <a:t>(Vejas, 2017)</a:t>
            </a:r>
            <a:r>
              <a:rPr lang="en-US" sz="2100">
                <a:solidFill>
                  <a:srgbClr val="000000"/>
                </a:solidFill>
                <a:latin typeface="Helvetica World"/>
                <a:ea typeface="Helvetica World"/>
                <a:cs typeface="Helvetica World"/>
                <a:sym typeface="Helvetica World"/>
              </a:rPr>
              <a:t>.</a:t>
            </a:r>
          </a:p>
        </p:txBody>
      </p:sp>
      <p:sp>
        <p:nvSpPr>
          <p:cNvPr name="TextBox 18" id="18"/>
          <p:cNvSpPr txBox="true"/>
          <p:nvPr/>
        </p:nvSpPr>
        <p:spPr>
          <a:xfrm rot="0">
            <a:off x="1513217" y="5219700"/>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Legal &amp; Political Risk</a:t>
            </a:r>
          </a:p>
          <a:p>
            <a:pPr algn="l">
              <a:lnSpc>
                <a:spcPts val="2969"/>
              </a:lnSpc>
            </a:pPr>
          </a:p>
        </p:txBody>
      </p:sp>
      <p:grpSp>
        <p:nvGrpSpPr>
          <p:cNvPr name="Group 19" id="19"/>
          <p:cNvGrpSpPr/>
          <p:nvPr/>
        </p:nvGrpSpPr>
        <p:grpSpPr>
          <a:xfrm rot="0">
            <a:off x="632630" y="5251197"/>
            <a:ext cx="698753" cy="606678"/>
            <a:chOff x="0" y="0"/>
            <a:chExt cx="184034" cy="159784"/>
          </a:xfrm>
        </p:grpSpPr>
        <p:sp>
          <p:nvSpPr>
            <p:cNvPr name="Freeform 20" id="2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1" id="2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2" id="22"/>
          <p:cNvSpPr txBox="true"/>
          <p:nvPr/>
        </p:nvSpPr>
        <p:spPr>
          <a:xfrm rot="0">
            <a:off x="878232" y="5310251"/>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sp>
        <p:nvSpPr>
          <p:cNvPr name="TextBox 23" id="23"/>
          <p:cNvSpPr txBox="true"/>
          <p:nvPr/>
        </p:nvSpPr>
        <p:spPr>
          <a:xfrm rot="0">
            <a:off x="1458831" y="7819390"/>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Operational &amp; Reputational Risk</a:t>
            </a:r>
          </a:p>
          <a:p>
            <a:pPr algn="l">
              <a:lnSpc>
                <a:spcPts val="2969"/>
              </a:lnSpc>
            </a:pPr>
          </a:p>
        </p:txBody>
      </p:sp>
      <p:grpSp>
        <p:nvGrpSpPr>
          <p:cNvPr name="Group 24" id="24"/>
          <p:cNvGrpSpPr/>
          <p:nvPr/>
        </p:nvGrpSpPr>
        <p:grpSpPr>
          <a:xfrm rot="0">
            <a:off x="587768" y="7781037"/>
            <a:ext cx="698753" cy="606678"/>
            <a:chOff x="0" y="0"/>
            <a:chExt cx="184034" cy="159784"/>
          </a:xfrm>
        </p:grpSpPr>
        <p:sp>
          <p:nvSpPr>
            <p:cNvPr name="Freeform 25" id="25"/>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6" id="26"/>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7" id="27"/>
          <p:cNvSpPr txBox="true"/>
          <p:nvPr/>
        </p:nvSpPr>
        <p:spPr>
          <a:xfrm rot="0">
            <a:off x="812293" y="7857237"/>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sp>
        <p:nvSpPr>
          <p:cNvPr name="TextBox 28" id="28"/>
          <p:cNvSpPr txBox="true"/>
          <p:nvPr/>
        </p:nvSpPr>
        <p:spPr>
          <a:xfrm rot="0">
            <a:off x="1302807" y="8457565"/>
            <a:ext cx="15500443" cy="1202690"/>
          </a:xfrm>
          <a:prstGeom prst="rect">
            <a:avLst/>
          </a:prstGeom>
        </p:spPr>
        <p:txBody>
          <a:bodyPr anchor="t" rtlCol="false" tIns="0" lIns="0" bIns="0" rIns="0">
            <a:spAutoFit/>
          </a:bodyPr>
          <a:lstStyle/>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Blockades and protests can delay or derail operations entirely.</a:t>
            </a:r>
          </a:p>
          <a:p>
            <a:pPr algn="l" marL="453390" indent="-226695" lvl="1">
              <a:lnSpc>
                <a:spcPts val="3150"/>
              </a:lnSpc>
              <a:buFont typeface="Arial"/>
              <a:buChar char="•"/>
            </a:pPr>
            <a:r>
              <a:rPr lang="en-US" b="true" sz="2100">
                <a:solidFill>
                  <a:srgbClr val="000000"/>
                </a:solidFill>
                <a:latin typeface="Helvetica World Bold"/>
                <a:ea typeface="Helvetica World Bold"/>
                <a:cs typeface="Helvetica World Bold"/>
                <a:sym typeface="Helvetica World Bold"/>
              </a:rPr>
              <a:t>DAPL case:</a:t>
            </a:r>
            <a:r>
              <a:rPr lang="en-US" sz="2100">
                <a:solidFill>
                  <a:srgbClr val="000000"/>
                </a:solidFill>
                <a:latin typeface="Helvetica World"/>
                <a:ea typeface="Helvetica World"/>
                <a:cs typeface="Helvetica World"/>
                <a:sym typeface="Helvetica World"/>
              </a:rPr>
              <a:t> Massive protests → $8.2bn cost overrun; Energy Transfer stock underperformed by 55% vs S&amp;P 500 (2016–2018).</a:t>
            </a:r>
          </a:p>
          <a:p>
            <a:pPr algn="l" marL="453390" indent="-226695" lvl="1">
              <a:lnSpc>
                <a:spcPts val="3150"/>
              </a:lnSpc>
              <a:buFont typeface="Arial"/>
              <a:buChar char="•"/>
            </a:pPr>
            <a:r>
              <a:rPr lang="en-US" sz="2100">
                <a:solidFill>
                  <a:srgbClr val="000000"/>
                </a:solidFill>
                <a:latin typeface="Helvetica World"/>
                <a:ea typeface="Helvetica World"/>
                <a:cs typeface="Helvetica World"/>
                <a:sym typeface="Helvetica World"/>
              </a:rPr>
              <a:t>Media and civil society amplify reputational fallout from human rights abuses, even in remote areas.</a:t>
            </a:r>
          </a:p>
        </p:txBody>
      </p:sp>
      <p:sp>
        <p:nvSpPr>
          <p:cNvPr name="AutoShape 29" id="29"/>
          <p:cNvSpPr/>
          <p:nvPr/>
        </p:nvSpPr>
        <p:spPr>
          <a:xfrm flipV="true">
            <a:off x="652369" y="2184661"/>
            <a:ext cx="13635409" cy="34256"/>
          </a:xfrm>
          <a:prstGeom prst="line">
            <a:avLst/>
          </a:prstGeom>
          <a:ln cap="flat" w="28575">
            <a:solidFill>
              <a:srgbClr val="000000"/>
            </a:solidFill>
            <a:prstDash val="solid"/>
            <a:headEnd type="none" len="sm" w="sm"/>
            <a:tailEnd type="none" len="sm" w="sm"/>
          </a:ln>
        </p:spPr>
      </p:sp>
      <p:sp>
        <p:nvSpPr>
          <p:cNvPr name="TextBox 30" id="30"/>
          <p:cNvSpPr txBox="true"/>
          <p:nvPr/>
        </p:nvSpPr>
        <p:spPr>
          <a:xfrm rot="0">
            <a:off x="519331" y="9879330"/>
            <a:ext cx="17680948" cy="339409"/>
          </a:xfrm>
          <a:prstGeom prst="rect">
            <a:avLst/>
          </a:prstGeom>
        </p:spPr>
        <p:txBody>
          <a:bodyPr anchor="t" rtlCol="false" tIns="0" lIns="0" bIns="0" rIns="0">
            <a:spAutoFit/>
          </a:bodyPr>
          <a:lstStyle/>
          <a:p>
            <a:pPr algn="just">
              <a:lnSpc>
                <a:spcPts val="1360"/>
              </a:lnSpc>
            </a:pPr>
            <a:r>
              <a:rPr lang="en-US" sz="986" spc="96">
                <a:solidFill>
                  <a:srgbClr val="231F20"/>
                </a:solidFill>
                <a:latin typeface="Open Sauce"/>
                <a:ea typeface="Open Sauce"/>
                <a:cs typeface="Open Sauce"/>
                <a:sym typeface="Open Sauce"/>
              </a:rPr>
              <a:t>¹ India Rejects Plan to Mine Bauxite in Niyamgiri Hills</a:t>
            </a:r>
            <a:r>
              <a:rPr lang="en-US" sz="986" spc="96" u="none">
                <a:solidFill>
                  <a:srgbClr val="231F20"/>
                </a:solidFill>
                <a:latin typeface="Open Sauce"/>
                <a:ea typeface="Open Sauce"/>
                <a:cs typeface="Open Sauce"/>
                <a:sym typeface="Open Sauce"/>
              </a:rPr>
              <a:t>, Chaturvedi,</a:t>
            </a:r>
            <a:r>
              <a:rPr lang="en-US" sz="986" spc="96">
                <a:solidFill>
                  <a:srgbClr val="231F20"/>
                </a:solidFill>
                <a:latin typeface="Open Sauce"/>
                <a:ea typeface="Open Sauce"/>
                <a:cs typeface="Open Sauce"/>
                <a:sym typeface="Open Sauce"/>
              </a:rPr>
              <a:t> S</a:t>
            </a:r>
            <a:r>
              <a:rPr lang="en-US" sz="986" spc="96" u="none">
                <a:solidFill>
                  <a:srgbClr val="231F20"/>
                </a:solidFill>
                <a:latin typeface="Open Sauce"/>
                <a:ea typeface="Open Sauce"/>
                <a:cs typeface="Open Sauce"/>
                <a:sym typeface="Open Sauce"/>
              </a:rPr>
              <a:t>., Wall</a:t>
            </a:r>
            <a:r>
              <a:rPr lang="en-US" sz="986" spc="96">
                <a:solidFill>
                  <a:srgbClr val="231F20"/>
                </a:solidFill>
                <a:latin typeface="Open Sauce"/>
                <a:ea typeface="Open Sauce"/>
                <a:cs typeface="Open Sauce"/>
                <a:sym typeface="Open Sauce"/>
              </a:rPr>
              <a:t> Street</a:t>
            </a:r>
            <a:r>
              <a:rPr lang="en-US" sz="986" spc="96" u="none">
                <a:solidFill>
                  <a:srgbClr val="231F20"/>
                </a:solidFill>
                <a:latin typeface="Open Sauce"/>
                <a:ea typeface="Open Sauce"/>
                <a:cs typeface="Open Sauce"/>
                <a:sym typeface="Open Sauce"/>
              </a:rPr>
              <a:t> Journal, 201</a:t>
            </a:r>
            <a:r>
              <a:rPr lang="en-US" sz="986" spc="96" u="none">
                <a:solidFill>
                  <a:srgbClr val="231F20"/>
                </a:solidFill>
                <a:latin typeface="Open Sauce"/>
                <a:ea typeface="Open Sauce"/>
                <a:cs typeface="Open Sauce"/>
                <a:sym typeface="Open Sauce"/>
              </a:rPr>
              <a:t>4;</a:t>
            </a:r>
          </a:p>
          <a:p>
            <a:pPr algn="just">
              <a:lnSpc>
                <a:spcPts val="1360"/>
              </a:lnSpc>
            </a:pPr>
            <a:r>
              <a:rPr lang="en-US" sz="986" spc="96" u="none">
                <a:solidFill>
                  <a:srgbClr val="231F20"/>
                </a:solidFill>
                <a:latin typeface="Open Sauce"/>
                <a:ea typeface="Open Sauce"/>
                <a:cs typeface="Open Sauce"/>
                <a:sym typeface="Open Sauce"/>
              </a:rPr>
              <a:t> ² Colombian Town Chooses Farming Life Over a $35 Billion Gold Mine, Vejas, K., Wall Street Journal, 2017.</a:t>
            </a:r>
          </a:p>
        </p:txBody>
      </p:sp>
      <p:sp>
        <p:nvSpPr>
          <p:cNvPr name="AutoShape 31" id="31"/>
          <p:cNvSpPr/>
          <p:nvPr/>
        </p:nvSpPr>
        <p:spPr>
          <a:xfrm>
            <a:off x="566992" y="9796446"/>
            <a:ext cx="1460330" cy="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EE"/>
        </a:solidFill>
      </p:bgPr>
    </p:bg>
    <p:spTree>
      <p:nvGrpSpPr>
        <p:cNvPr id="1" name=""/>
        <p:cNvGrpSpPr/>
        <p:nvPr/>
      </p:nvGrpSpPr>
      <p:grpSpPr>
        <a:xfrm>
          <a:off x="0" y="0"/>
          <a:ext cx="0" cy="0"/>
          <a:chOff x="0" y="0"/>
          <a:chExt cx="0" cy="0"/>
        </a:xfrm>
      </p:grpSpPr>
      <p:sp>
        <p:nvSpPr>
          <p:cNvPr name="TextBox 2" id="2"/>
          <p:cNvSpPr txBox="true"/>
          <p:nvPr/>
        </p:nvSpPr>
        <p:spPr>
          <a:xfrm rot="0">
            <a:off x="1095769" y="923925"/>
            <a:ext cx="5605439" cy="1007055"/>
          </a:xfrm>
          <a:prstGeom prst="rect">
            <a:avLst/>
          </a:prstGeom>
        </p:spPr>
        <p:txBody>
          <a:bodyPr anchor="t" rtlCol="false" tIns="0" lIns="0" bIns="0" rIns="0">
            <a:spAutoFit/>
          </a:bodyPr>
          <a:lstStyle/>
          <a:p>
            <a:pPr algn="l" marL="0" indent="0" lvl="0">
              <a:lnSpc>
                <a:spcPts val="8206"/>
              </a:lnSpc>
              <a:spcBef>
                <a:spcPct val="0"/>
              </a:spcBef>
            </a:pPr>
            <a:r>
              <a:rPr lang="en-US" b="true" sz="5946" spc="582">
                <a:solidFill>
                  <a:srgbClr val="FFFFFF"/>
                </a:solidFill>
                <a:latin typeface="Literata Bold"/>
                <a:ea typeface="Literata Bold"/>
                <a:cs typeface="Literata Bold"/>
                <a:sym typeface="Literata Bold"/>
              </a:rPr>
              <a:t>Overview</a:t>
            </a:r>
          </a:p>
        </p:txBody>
      </p:sp>
      <p:grpSp>
        <p:nvGrpSpPr>
          <p:cNvPr name="Group 3" id="3"/>
          <p:cNvGrpSpPr/>
          <p:nvPr/>
        </p:nvGrpSpPr>
        <p:grpSpPr>
          <a:xfrm rot="0">
            <a:off x="-19050" y="181215"/>
            <a:ext cx="9315154" cy="1087841"/>
            <a:chOff x="0" y="0"/>
            <a:chExt cx="2453374" cy="286509"/>
          </a:xfrm>
        </p:grpSpPr>
        <p:sp>
          <p:nvSpPr>
            <p:cNvPr name="Freeform 4" id="4"/>
            <p:cNvSpPr/>
            <p:nvPr/>
          </p:nvSpPr>
          <p:spPr>
            <a:xfrm flipH="false" flipV="false" rot="0">
              <a:off x="0" y="0"/>
              <a:ext cx="2453374" cy="286509"/>
            </a:xfrm>
            <a:custGeom>
              <a:avLst/>
              <a:gdLst/>
              <a:ahLst/>
              <a:cxnLst/>
              <a:rect r="r" b="b" t="t" l="l"/>
              <a:pathLst>
                <a:path h="286509" w="2453374">
                  <a:moveTo>
                    <a:pt x="0" y="0"/>
                  </a:moveTo>
                  <a:lnTo>
                    <a:pt x="2453374" y="0"/>
                  </a:lnTo>
                  <a:lnTo>
                    <a:pt x="2453374" y="286509"/>
                  </a:lnTo>
                  <a:lnTo>
                    <a:pt x="0" y="286509"/>
                  </a:lnTo>
                  <a:close/>
                </a:path>
              </a:pathLst>
            </a:custGeom>
            <a:solidFill>
              <a:srgbClr val="1C5739"/>
            </a:solidFill>
          </p:spPr>
        </p:sp>
        <p:sp>
          <p:nvSpPr>
            <p:cNvPr name="TextBox 5" id="5"/>
            <p:cNvSpPr txBox="true"/>
            <p:nvPr/>
          </p:nvSpPr>
          <p:spPr>
            <a:xfrm>
              <a:off x="0" y="-38100"/>
              <a:ext cx="2453374" cy="324609"/>
            </a:xfrm>
            <a:prstGeom prst="rect">
              <a:avLst/>
            </a:prstGeom>
          </p:spPr>
          <p:txBody>
            <a:bodyPr anchor="ctr" rtlCol="false" tIns="50800" lIns="50800" bIns="50800" rIns="50800"/>
            <a:lstStyle/>
            <a:p>
              <a:pPr algn="ctr">
                <a:lnSpc>
                  <a:spcPts val="4939"/>
                </a:lnSpc>
              </a:pPr>
              <a:r>
                <a:rPr lang="en-US" b="true" sz="3799" spc="239">
                  <a:solidFill>
                    <a:srgbClr val="FFFFFF"/>
                  </a:solidFill>
                  <a:latin typeface="Helvetica World Bold"/>
                  <a:ea typeface="Helvetica World Bold"/>
                  <a:cs typeface="Helvetica World Bold"/>
                  <a:sym typeface="Helvetica World Bold"/>
                </a:rPr>
                <a:t>Academic Critique &amp; Value Case</a:t>
              </a:r>
            </a:p>
          </p:txBody>
        </p:sp>
      </p:grpSp>
      <p:sp>
        <p:nvSpPr>
          <p:cNvPr name="Freeform 6" id="6"/>
          <p:cNvSpPr/>
          <p:nvPr/>
        </p:nvSpPr>
        <p:spPr>
          <a:xfrm flipH="false" flipV="false" rot="0">
            <a:off x="-2611904" y="44043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44183" y="1750067"/>
            <a:ext cx="13948286" cy="463168"/>
          </a:xfrm>
          <a:prstGeom prst="rect">
            <a:avLst/>
          </a:prstGeom>
        </p:spPr>
        <p:txBody>
          <a:bodyPr anchor="t" rtlCol="false" tIns="0" lIns="0" bIns="0" rIns="0">
            <a:spAutoFit/>
          </a:bodyPr>
          <a:lstStyle/>
          <a:p>
            <a:pPr algn="l">
              <a:lnSpc>
                <a:spcPts val="3167"/>
              </a:lnSpc>
            </a:pPr>
            <a:r>
              <a:rPr lang="en-US" sz="3199" b="true">
                <a:solidFill>
                  <a:srgbClr val="000000"/>
                </a:solidFill>
                <a:latin typeface="Helvetica World Bold"/>
                <a:ea typeface="Helvetica World Bold"/>
                <a:cs typeface="Helvetica World Bold"/>
                <a:sym typeface="Helvetica World Bold"/>
              </a:rPr>
              <a:t>Why Proposal 7 Is a Value-Accretive Discipline Mechanism</a:t>
            </a:r>
          </a:p>
        </p:txBody>
      </p:sp>
      <p:sp>
        <p:nvSpPr>
          <p:cNvPr name="TextBox 8" id="8"/>
          <p:cNvSpPr txBox="true"/>
          <p:nvPr/>
        </p:nvSpPr>
        <p:spPr>
          <a:xfrm rot="0">
            <a:off x="1342935" y="3322530"/>
            <a:ext cx="12422614" cy="1329436"/>
          </a:xfrm>
          <a:prstGeom prst="rect">
            <a:avLst/>
          </a:prstGeom>
        </p:spPr>
        <p:txBody>
          <a:bodyPr anchor="t" rtlCol="false" tIns="0" lIns="0" bIns="0" rIns="0">
            <a:spAutoFit/>
          </a:bodyPr>
          <a:lstStyle/>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“You only get what you measure” – ESG performance improves when monitored.</a:t>
            </a:r>
          </a:p>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Proposal 7 demands performance indicators, not vague policy statements.</a:t>
            </a:r>
          </a:p>
          <a:p>
            <a:pPr algn="l" marL="496569" indent="-248284" lvl="1">
              <a:lnSpc>
                <a:spcPts val="3541"/>
              </a:lnSpc>
              <a:buFont typeface="Arial"/>
              <a:buChar char="•"/>
            </a:pPr>
            <a:r>
              <a:rPr lang="en-US" sz="2299">
                <a:solidFill>
                  <a:srgbClr val="000000"/>
                </a:solidFill>
                <a:latin typeface="Helvetica World"/>
                <a:ea typeface="Helvetica World"/>
                <a:cs typeface="Helvetica World"/>
                <a:sym typeface="Helvetica World"/>
              </a:rPr>
              <a:t>Traceable indicators close gaps in JPM’s current frameworks → less wiggle room.</a:t>
            </a:r>
          </a:p>
        </p:txBody>
      </p:sp>
      <p:grpSp>
        <p:nvGrpSpPr>
          <p:cNvPr name="Group 9" id="9"/>
          <p:cNvGrpSpPr/>
          <p:nvPr/>
        </p:nvGrpSpPr>
        <p:grpSpPr>
          <a:xfrm rot="0">
            <a:off x="644183" y="2691401"/>
            <a:ext cx="698753" cy="606678"/>
            <a:chOff x="0" y="0"/>
            <a:chExt cx="184034" cy="159784"/>
          </a:xfrm>
        </p:grpSpPr>
        <p:sp>
          <p:nvSpPr>
            <p:cNvPr name="Freeform 10" id="1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11" id="1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12" id="12"/>
          <p:cNvSpPr txBox="true"/>
          <p:nvPr/>
        </p:nvSpPr>
        <p:spPr>
          <a:xfrm rot="0">
            <a:off x="1564632" y="2739026"/>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Strengthens Internal Accountability</a:t>
            </a:r>
          </a:p>
          <a:p>
            <a:pPr algn="l">
              <a:lnSpc>
                <a:spcPts val="2969"/>
              </a:lnSpc>
            </a:pPr>
          </a:p>
        </p:txBody>
      </p:sp>
      <p:grpSp>
        <p:nvGrpSpPr>
          <p:cNvPr name="Group 13" id="13"/>
          <p:cNvGrpSpPr/>
          <p:nvPr/>
        </p:nvGrpSpPr>
        <p:grpSpPr>
          <a:xfrm rot="-5400000">
            <a:off x="15818258" y="-1115607"/>
            <a:ext cx="2962928" cy="935794"/>
            <a:chOff x="0" y="0"/>
            <a:chExt cx="780360" cy="246464"/>
          </a:xfrm>
        </p:grpSpPr>
        <p:sp>
          <p:nvSpPr>
            <p:cNvPr name="Freeform 14" id="14"/>
            <p:cNvSpPr/>
            <p:nvPr/>
          </p:nvSpPr>
          <p:spPr>
            <a:xfrm flipH="false" flipV="false" rot="0">
              <a:off x="0" y="0"/>
              <a:ext cx="780360" cy="246464"/>
            </a:xfrm>
            <a:custGeom>
              <a:avLst/>
              <a:gdLst/>
              <a:ahLst/>
              <a:cxnLst/>
              <a:rect r="r" b="b" t="t" l="l"/>
              <a:pathLst>
                <a:path h="246464" w="780360">
                  <a:moveTo>
                    <a:pt x="0" y="0"/>
                  </a:moveTo>
                  <a:lnTo>
                    <a:pt x="780360" y="0"/>
                  </a:lnTo>
                  <a:lnTo>
                    <a:pt x="780360" y="246464"/>
                  </a:lnTo>
                  <a:lnTo>
                    <a:pt x="0" y="246464"/>
                  </a:lnTo>
                  <a:close/>
                </a:path>
              </a:pathLst>
            </a:custGeom>
            <a:solidFill>
              <a:srgbClr val="F6D9A6"/>
            </a:solidFill>
          </p:spPr>
        </p:sp>
        <p:sp>
          <p:nvSpPr>
            <p:cNvPr name="TextBox 15" id="15"/>
            <p:cNvSpPr txBox="true"/>
            <p:nvPr/>
          </p:nvSpPr>
          <p:spPr>
            <a:xfrm>
              <a:off x="0" y="-38100"/>
              <a:ext cx="780360" cy="284564"/>
            </a:xfrm>
            <a:prstGeom prst="rect">
              <a:avLst/>
            </a:prstGeom>
          </p:spPr>
          <p:txBody>
            <a:bodyPr anchor="ctr" rtlCol="false" tIns="50800" lIns="50800" bIns="50800" rIns="50800"/>
            <a:lstStyle/>
            <a:p>
              <a:pPr algn="ctr">
                <a:lnSpc>
                  <a:spcPts val="3231"/>
                </a:lnSpc>
              </a:pPr>
            </a:p>
          </p:txBody>
        </p:sp>
      </p:grpSp>
      <p:sp>
        <p:nvSpPr>
          <p:cNvPr name="TextBox 16" id="16"/>
          <p:cNvSpPr txBox="true"/>
          <p:nvPr/>
        </p:nvSpPr>
        <p:spPr>
          <a:xfrm rot="0">
            <a:off x="850393" y="2727977"/>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1</a:t>
            </a:r>
          </a:p>
        </p:txBody>
      </p:sp>
      <p:sp>
        <p:nvSpPr>
          <p:cNvPr name="TextBox 17" id="17"/>
          <p:cNvSpPr txBox="true"/>
          <p:nvPr/>
        </p:nvSpPr>
        <p:spPr>
          <a:xfrm rot="0">
            <a:off x="1264707" y="5671142"/>
            <a:ext cx="13358733" cy="1341120"/>
          </a:xfrm>
          <a:prstGeom prst="rect">
            <a:avLst/>
          </a:prstGeom>
        </p:spPr>
        <p:txBody>
          <a:bodyPr anchor="t" rtlCol="false" tIns="0" lIns="0" bIns="0" rIns="0">
            <a:spAutoFit/>
          </a:bodyPr>
          <a:lstStyle/>
          <a:p>
            <a:pPr algn="l" marL="496569" indent="-248284" lvl="1">
              <a:lnSpc>
                <a:spcPts val="3449"/>
              </a:lnSpc>
              <a:buFont typeface="Arial"/>
              <a:buChar char="•"/>
            </a:pPr>
            <a:r>
              <a:rPr lang="en-US" sz="2299">
                <a:solidFill>
                  <a:srgbClr val="000000"/>
                </a:solidFill>
                <a:latin typeface="Helvetica World"/>
                <a:ea typeface="Helvetica World"/>
                <a:cs typeface="Helvetica World"/>
                <a:sym typeface="Helvetica World"/>
              </a:rPr>
              <a:t>Game-theoretic logic: good firms reveal more; bad firms don’t.</a:t>
            </a:r>
          </a:p>
          <a:p>
            <a:pPr algn="l" marL="496569" indent="-248284" lvl="1">
              <a:lnSpc>
                <a:spcPts val="3449"/>
              </a:lnSpc>
              <a:buFont typeface="Arial"/>
              <a:buChar char="•"/>
            </a:pPr>
            <a:r>
              <a:rPr lang="en-US" b="true" sz="2299">
                <a:solidFill>
                  <a:srgbClr val="000000"/>
                </a:solidFill>
                <a:latin typeface="Helvetica World Bold"/>
                <a:ea typeface="Helvetica World Bold"/>
                <a:cs typeface="Helvetica World Bold"/>
                <a:sym typeface="Helvetica World Bold"/>
              </a:rPr>
              <a:t>Transparency creates a separating equilibrium → better-informed investors.</a:t>
            </a:r>
          </a:p>
          <a:p>
            <a:pPr algn="l" marL="496569" indent="-248284" lvl="1">
              <a:lnSpc>
                <a:spcPts val="3449"/>
              </a:lnSpc>
              <a:buFont typeface="Arial"/>
              <a:buChar char="•"/>
            </a:pPr>
            <a:r>
              <a:rPr lang="en-US" sz="2299">
                <a:solidFill>
                  <a:srgbClr val="000000"/>
                </a:solidFill>
                <a:latin typeface="Helvetica World"/>
                <a:ea typeface="Helvetica World"/>
                <a:cs typeface="Helvetica World"/>
                <a:sym typeface="Helvetica World"/>
              </a:rPr>
              <a:t>Applies logic from </a:t>
            </a:r>
            <a:r>
              <a:rPr lang="en-US" b="true" sz="2299" i="true">
                <a:solidFill>
                  <a:srgbClr val="000000"/>
                </a:solidFill>
                <a:latin typeface="Helvetica World Bold Italics"/>
                <a:ea typeface="Helvetica World Bold Italics"/>
                <a:cs typeface="Helvetica World Bold Italics"/>
                <a:sym typeface="Helvetica World Bold Italics"/>
              </a:rPr>
              <a:t>Akerlof (1970)</a:t>
            </a:r>
            <a:r>
              <a:rPr lang="en-US" sz="2299">
                <a:solidFill>
                  <a:srgbClr val="000000"/>
                </a:solidFill>
                <a:latin typeface="Helvetica World"/>
                <a:ea typeface="Helvetica World"/>
                <a:cs typeface="Helvetica World"/>
                <a:sym typeface="Helvetica World"/>
              </a:rPr>
              <a:t> and ESG signaling models like </a:t>
            </a:r>
            <a:r>
              <a:rPr lang="en-US" b="true" sz="2299" i="true">
                <a:solidFill>
                  <a:srgbClr val="000000"/>
                </a:solidFill>
                <a:latin typeface="Helvetica World Bold Italics"/>
                <a:ea typeface="Helvetica World Bold Italics"/>
                <a:cs typeface="Helvetica World Bold Italics"/>
                <a:sym typeface="Helvetica World Bold Italics"/>
              </a:rPr>
              <a:t>Henide (2021)</a:t>
            </a:r>
            <a:r>
              <a:rPr lang="en-US" sz="2299">
                <a:solidFill>
                  <a:srgbClr val="000000"/>
                </a:solidFill>
                <a:latin typeface="Helvetica World"/>
                <a:ea typeface="Helvetica World"/>
                <a:cs typeface="Helvetica World"/>
                <a:sym typeface="Helvetica World"/>
              </a:rPr>
              <a:t>.</a:t>
            </a:r>
          </a:p>
        </p:txBody>
      </p:sp>
      <p:sp>
        <p:nvSpPr>
          <p:cNvPr name="TextBox 18" id="18"/>
          <p:cNvSpPr txBox="true"/>
          <p:nvPr/>
        </p:nvSpPr>
        <p:spPr>
          <a:xfrm rot="0">
            <a:off x="1513217" y="5109167"/>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Reduces Adverse Selection Risk</a:t>
            </a:r>
          </a:p>
          <a:p>
            <a:pPr algn="l">
              <a:lnSpc>
                <a:spcPts val="2969"/>
              </a:lnSpc>
            </a:pPr>
          </a:p>
        </p:txBody>
      </p:sp>
      <p:grpSp>
        <p:nvGrpSpPr>
          <p:cNvPr name="Group 19" id="19"/>
          <p:cNvGrpSpPr/>
          <p:nvPr/>
        </p:nvGrpSpPr>
        <p:grpSpPr>
          <a:xfrm rot="0">
            <a:off x="632630" y="5140663"/>
            <a:ext cx="698753" cy="606678"/>
            <a:chOff x="0" y="0"/>
            <a:chExt cx="184034" cy="159784"/>
          </a:xfrm>
        </p:grpSpPr>
        <p:sp>
          <p:nvSpPr>
            <p:cNvPr name="Freeform 20" id="20"/>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1" id="21"/>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2" id="22"/>
          <p:cNvSpPr txBox="true"/>
          <p:nvPr/>
        </p:nvSpPr>
        <p:spPr>
          <a:xfrm rot="0">
            <a:off x="878232" y="5199717"/>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2</a:t>
            </a:r>
          </a:p>
        </p:txBody>
      </p:sp>
      <p:sp>
        <p:nvSpPr>
          <p:cNvPr name="TextBox 23" id="23"/>
          <p:cNvSpPr txBox="true"/>
          <p:nvPr/>
        </p:nvSpPr>
        <p:spPr>
          <a:xfrm rot="0">
            <a:off x="1513217" y="7494270"/>
            <a:ext cx="13384545" cy="800735"/>
          </a:xfrm>
          <a:prstGeom prst="rect">
            <a:avLst/>
          </a:prstGeom>
        </p:spPr>
        <p:txBody>
          <a:bodyPr anchor="t" rtlCol="false" tIns="0" lIns="0" bIns="0" rIns="0">
            <a:spAutoFit/>
          </a:bodyPr>
          <a:lstStyle/>
          <a:p>
            <a:pPr algn="l">
              <a:lnSpc>
                <a:spcPts val="2969"/>
              </a:lnSpc>
            </a:pPr>
            <a:r>
              <a:rPr lang="en-US" sz="2999" b="true">
                <a:solidFill>
                  <a:srgbClr val="000000"/>
                </a:solidFill>
                <a:latin typeface="Helvetica World Bold"/>
                <a:ea typeface="Helvetica World Bold"/>
                <a:cs typeface="Helvetica World Bold"/>
                <a:sym typeface="Helvetica World Bold"/>
              </a:rPr>
              <a:t>Enhances Moral Salience → Better Decisions</a:t>
            </a:r>
          </a:p>
          <a:p>
            <a:pPr algn="l">
              <a:lnSpc>
                <a:spcPts val="2969"/>
              </a:lnSpc>
            </a:pPr>
          </a:p>
        </p:txBody>
      </p:sp>
      <p:grpSp>
        <p:nvGrpSpPr>
          <p:cNvPr name="Group 24" id="24"/>
          <p:cNvGrpSpPr/>
          <p:nvPr/>
        </p:nvGrpSpPr>
        <p:grpSpPr>
          <a:xfrm rot="0">
            <a:off x="591282" y="7427595"/>
            <a:ext cx="698753" cy="606678"/>
            <a:chOff x="0" y="0"/>
            <a:chExt cx="184034" cy="159784"/>
          </a:xfrm>
        </p:grpSpPr>
        <p:sp>
          <p:nvSpPr>
            <p:cNvPr name="Freeform 25" id="25"/>
            <p:cNvSpPr/>
            <p:nvPr/>
          </p:nvSpPr>
          <p:spPr>
            <a:xfrm flipH="false" flipV="false" rot="0">
              <a:off x="0" y="0"/>
              <a:ext cx="184034" cy="159784"/>
            </a:xfrm>
            <a:custGeom>
              <a:avLst/>
              <a:gdLst/>
              <a:ahLst/>
              <a:cxnLst/>
              <a:rect r="r" b="b" t="t" l="l"/>
              <a:pathLst>
                <a:path h="159784" w="184034">
                  <a:moveTo>
                    <a:pt x="0" y="0"/>
                  </a:moveTo>
                  <a:lnTo>
                    <a:pt x="184034" y="0"/>
                  </a:lnTo>
                  <a:lnTo>
                    <a:pt x="184034" y="159784"/>
                  </a:lnTo>
                  <a:lnTo>
                    <a:pt x="0" y="159784"/>
                  </a:lnTo>
                  <a:close/>
                </a:path>
              </a:pathLst>
            </a:custGeom>
            <a:solidFill>
              <a:srgbClr val="F6D9A6"/>
            </a:solidFill>
          </p:spPr>
        </p:sp>
        <p:sp>
          <p:nvSpPr>
            <p:cNvPr name="TextBox 26" id="26"/>
            <p:cNvSpPr txBox="true"/>
            <p:nvPr/>
          </p:nvSpPr>
          <p:spPr>
            <a:xfrm>
              <a:off x="0" y="-38100"/>
              <a:ext cx="184034" cy="197884"/>
            </a:xfrm>
            <a:prstGeom prst="rect">
              <a:avLst/>
            </a:prstGeom>
          </p:spPr>
          <p:txBody>
            <a:bodyPr anchor="ctr" rtlCol="false" tIns="50800" lIns="50800" bIns="50800" rIns="50800"/>
            <a:lstStyle/>
            <a:p>
              <a:pPr algn="ctr">
                <a:lnSpc>
                  <a:spcPts val="2858"/>
                </a:lnSpc>
              </a:pPr>
            </a:p>
          </p:txBody>
        </p:sp>
      </p:grpSp>
      <p:sp>
        <p:nvSpPr>
          <p:cNvPr name="TextBox 27" id="27"/>
          <p:cNvSpPr txBox="true"/>
          <p:nvPr/>
        </p:nvSpPr>
        <p:spPr>
          <a:xfrm rot="0">
            <a:off x="815807" y="7503795"/>
            <a:ext cx="124852" cy="530478"/>
          </a:xfrm>
          <a:prstGeom prst="rect">
            <a:avLst/>
          </a:prstGeom>
        </p:spPr>
        <p:txBody>
          <a:bodyPr anchor="t" rtlCol="false" tIns="0" lIns="0" bIns="0" rIns="0">
            <a:spAutoFit/>
          </a:bodyPr>
          <a:lstStyle/>
          <a:p>
            <a:pPr algn="l">
              <a:lnSpc>
                <a:spcPts val="3662"/>
              </a:lnSpc>
            </a:pPr>
            <a:r>
              <a:rPr lang="en-US" sz="3699" b="true">
                <a:solidFill>
                  <a:srgbClr val="000000"/>
                </a:solidFill>
                <a:latin typeface="Helvetica World Bold"/>
                <a:ea typeface="Helvetica World Bold"/>
                <a:cs typeface="Helvetica World Bold"/>
                <a:sym typeface="Helvetica World Bold"/>
              </a:rPr>
              <a:t>3</a:t>
            </a:r>
          </a:p>
        </p:txBody>
      </p:sp>
      <p:sp>
        <p:nvSpPr>
          <p:cNvPr name="TextBox 28" id="28"/>
          <p:cNvSpPr txBox="true"/>
          <p:nvPr/>
        </p:nvSpPr>
        <p:spPr>
          <a:xfrm rot="0">
            <a:off x="1264707" y="8155940"/>
            <a:ext cx="15500443" cy="1243330"/>
          </a:xfrm>
          <a:prstGeom prst="rect">
            <a:avLst/>
          </a:prstGeom>
        </p:spPr>
        <p:txBody>
          <a:bodyPr anchor="t" rtlCol="false" tIns="0" lIns="0" bIns="0" rIns="0">
            <a:spAutoFit/>
          </a:bodyPr>
          <a:lstStyle/>
          <a:p>
            <a:pPr algn="l" marL="474979" indent="-237490" lvl="1">
              <a:lnSpc>
                <a:spcPts val="3299"/>
              </a:lnSpc>
              <a:buFont typeface="Arial"/>
              <a:buChar char="•"/>
            </a:pPr>
            <a:r>
              <a:rPr lang="en-US" sz="2199">
                <a:solidFill>
                  <a:srgbClr val="000000"/>
                </a:solidFill>
                <a:latin typeface="Helvetica World"/>
                <a:ea typeface="Helvetica World"/>
                <a:cs typeface="Helvetica World"/>
                <a:sym typeface="Helvetica World"/>
              </a:rPr>
              <a:t>Behavioral ethics: Reporting reframes Indigenous rights as an emotional moral dilemma.</a:t>
            </a:r>
          </a:p>
          <a:p>
            <a:pPr algn="l" marL="474979" indent="-237490" lvl="1">
              <a:lnSpc>
                <a:spcPts val="3299"/>
              </a:lnSpc>
              <a:buFont typeface="Arial"/>
              <a:buChar char="•"/>
            </a:pPr>
            <a:r>
              <a:rPr lang="en-US" b="true" sz="2199">
                <a:solidFill>
                  <a:srgbClr val="000000"/>
                </a:solidFill>
                <a:latin typeface="Helvetica World Bold"/>
                <a:ea typeface="Helvetica World Bold"/>
                <a:cs typeface="Helvetica World Bold"/>
                <a:sym typeface="Helvetica World Bold"/>
              </a:rPr>
              <a:t>Salient moral scrutiny discourages unethical decisions (e.g. Falk &amp; Szech, 2013; Cohn et al, 2014).</a:t>
            </a:r>
          </a:p>
          <a:p>
            <a:pPr algn="l" marL="474979" indent="-237490" lvl="1">
              <a:lnSpc>
                <a:spcPts val="3299"/>
              </a:lnSpc>
              <a:buFont typeface="Arial"/>
              <a:buChar char="•"/>
            </a:pPr>
            <a:r>
              <a:rPr lang="en-US" sz="2199">
                <a:solidFill>
                  <a:srgbClr val="000000"/>
                </a:solidFill>
                <a:latin typeface="Helvetica World"/>
                <a:ea typeface="Helvetica World"/>
                <a:cs typeface="Helvetica World"/>
                <a:sym typeface="Helvetica World"/>
              </a:rPr>
              <a:t>Proposal serves as a "refocusing mechanism" for boards: move from non-emotional dilemma to a deontological question.</a:t>
            </a:r>
          </a:p>
        </p:txBody>
      </p:sp>
      <p:sp>
        <p:nvSpPr>
          <p:cNvPr name="AutoShape 29" id="29"/>
          <p:cNvSpPr/>
          <p:nvPr/>
        </p:nvSpPr>
        <p:spPr>
          <a:xfrm flipV="true">
            <a:off x="652369" y="2213236"/>
            <a:ext cx="13635409" cy="34256"/>
          </a:xfrm>
          <a:prstGeom prst="line">
            <a:avLst/>
          </a:prstGeom>
          <a:ln cap="flat" w="28575">
            <a:solidFill>
              <a:srgbClr val="000000"/>
            </a:solidFill>
            <a:prstDash val="solid"/>
            <a:headEnd type="none" len="sm" w="sm"/>
            <a:tailEnd type="none" len="sm" w="sm"/>
          </a:ln>
        </p:spPr>
      </p:sp>
      <p:sp>
        <p:nvSpPr>
          <p:cNvPr name="TextBox 30" id="30"/>
          <p:cNvSpPr txBox="true"/>
          <p:nvPr/>
        </p:nvSpPr>
        <p:spPr>
          <a:xfrm rot="0">
            <a:off x="509806" y="9728217"/>
            <a:ext cx="28213716" cy="510859"/>
          </a:xfrm>
          <a:prstGeom prst="rect">
            <a:avLst/>
          </a:prstGeom>
        </p:spPr>
        <p:txBody>
          <a:bodyPr anchor="t" rtlCol="false" tIns="0" lIns="0" bIns="0" rIns="0">
            <a:spAutoFit/>
          </a:bodyPr>
          <a:lstStyle/>
          <a:p>
            <a:pPr algn="just">
              <a:lnSpc>
                <a:spcPts val="1360"/>
              </a:lnSpc>
            </a:pPr>
            <a:r>
              <a:rPr lang="en-US" sz="986" spc="96">
                <a:solidFill>
                  <a:srgbClr val="231F20"/>
                </a:solidFill>
                <a:latin typeface="Open Sauce"/>
                <a:ea typeface="Open Sauce"/>
                <a:cs typeface="Open Sauce"/>
                <a:sym typeface="Open Sauce"/>
              </a:rPr>
              <a:t>¹ The Market for “Lemons”: Quality Uncertainty and the Market Mechanism</a:t>
            </a:r>
            <a:r>
              <a:rPr lang="en-US" sz="986" spc="96" u="none">
                <a:solidFill>
                  <a:srgbClr val="231F20"/>
                </a:solidFill>
                <a:latin typeface="Open Sauce"/>
                <a:ea typeface="Open Sauce"/>
                <a:cs typeface="Open Sauce"/>
                <a:sym typeface="Open Sauce"/>
              </a:rPr>
              <a:t>, Akerlof,</a:t>
            </a:r>
            <a:r>
              <a:rPr lang="en-US" sz="986" spc="96">
                <a:solidFill>
                  <a:srgbClr val="231F20"/>
                </a:solidFill>
                <a:latin typeface="Open Sauce"/>
                <a:ea typeface="Open Sauce"/>
                <a:cs typeface="Open Sauce"/>
                <a:sym typeface="Open Sauce"/>
              </a:rPr>
              <a:t> G.A</a:t>
            </a:r>
            <a:r>
              <a:rPr lang="en-US" sz="986" spc="96" u="none">
                <a:solidFill>
                  <a:srgbClr val="231F20"/>
                </a:solidFill>
                <a:latin typeface="Open Sauce"/>
                <a:ea typeface="Open Sauce"/>
                <a:cs typeface="Open Sauce"/>
                <a:sym typeface="Open Sauce"/>
              </a:rPr>
              <a:t>., The Quar</a:t>
            </a:r>
            <a:r>
              <a:rPr lang="en-US" sz="986" spc="96">
                <a:solidFill>
                  <a:srgbClr val="231F20"/>
                </a:solidFill>
                <a:latin typeface="Open Sauce"/>
                <a:ea typeface="Open Sauce"/>
                <a:cs typeface="Open Sauce"/>
                <a:sym typeface="Open Sauce"/>
              </a:rPr>
              <a:t>terly</a:t>
            </a:r>
            <a:r>
              <a:rPr lang="en-US" sz="986" spc="96" u="none">
                <a:solidFill>
                  <a:srgbClr val="231F20"/>
                </a:solidFill>
                <a:latin typeface="Open Sauce"/>
                <a:ea typeface="Open Sauce"/>
                <a:cs typeface="Open Sauce"/>
                <a:sym typeface="Open Sauce"/>
              </a:rPr>
              <a:t> Journal of Economics, 1970, 84(3), p. </a:t>
            </a:r>
            <a:r>
              <a:rPr lang="en-US" sz="986" spc="96" u="none">
                <a:solidFill>
                  <a:srgbClr val="231F20"/>
                </a:solidFill>
                <a:latin typeface="Open Sauce"/>
                <a:ea typeface="Open Sauce"/>
                <a:cs typeface="Open Sauce"/>
                <a:sym typeface="Open Sauce"/>
              </a:rPr>
              <a:t>488;</a:t>
            </a:r>
          </a:p>
          <a:p>
            <a:pPr algn="just">
              <a:lnSpc>
                <a:spcPts val="1360"/>
              </a:lnSpc>
            </a:pPr>
            <a:r>
              <a:rPr lang="en-US" sz="986" spc="96" u="none">
                <a:solidFill>
                  <a:srgbClr val="231F20"/>
                </a:solidFill>
                <a:latin typeface="Open Sauce"/>
                <a:ea typeface="Open Sauce"/>
                <a:cs typeface="Open Sauce"/>
                <a:sym typeface="Open Sauce"/>
              </a:rPr>
              <a:t> ² Morals and Markets, Falk, A. and Szech, N., Science, 2013, 340(6133), pp. 707–711;</a:t>
            </a:r>
          </a:p>
          <a:p>
            <a:pPr algn="just">
              <a:lnSpc>
                <a:spcPts val="1360"/>
              </a:lnSpc>
            </a:pPr>
            <a:r>
              <a:rPr lang="en-US" sz="986" spc="96" u="none">
                <a:solidFill>
                  <a:srgbClr val="231F20"/>
                </a:solidFill>
                <a:latin typeface="Open Sauce"/>
                <a:ea typeface="Open Sauce"/>
                <a:cs typeface="Open Sauce"/>
                <a:sym typeface="Open Sauce"/>
              </a:rPr>
              <a:t> ³ Green Lemons: Overcoming Adverse Selection in the Green Bond Market, Henide, K., Transnational Corporations, 2021, 28(3), pp. 35–63.</a:t>
            </a:r>
          </a:p>
        </p:txBody>
      </p:sp>
      <p:sp>
        <p:nvSpPr>
          <p:cNvPr name="AutoShape 31" id="31"/>
          <p:cNvSpPr/>
          <p:nvPr/>
        </p:nvSpPr>
        <p:spPr>
          <a:xfrm>
            <a:off x="557467" y="9645333"/>
            <a:ext cx="1460330" cy="0"/>
          </a:xfrm>
          <a:prstGeom prst="line">
            <a:avLst/>
          </a:prstGeom>
          <a:ln cap="flat" w="28575">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DAGn-U7QlVo</dc:identifier>
  <dcterms:modified xsi:type="dcterms:W3CDTF">2011-08-01T06:04:30Z</dcterms:modified>
  <cp:revision>1</cp:revision>
  <dc:title>Green minimalist professional Business Proposal Presentation</dc:title>
</cp:coreProperties>
</file>